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92" r:id="rId7"/>
    <p:sldId id="293" r:id="rId8"/>
    <p:sldId id="294" r:id="rId9"/>
    <p:sldId id="295" r:id="rId10"/>
    <p:sldId id="267" r:id="rId11"/>
    <p:sldId id="277" r:id="rId12"/>
    <p:sldId id="276" r:id="rId13"/>
    <p:sldId id="266" r:id="rId14"/>
    <p:sldId id="262" r:id="rId15"/>
    <p:sldId id="285" r:id="rId16"/>
    <p:sldId id="284" r:id="rId17"/>
    <p:sldId id="298" r:id="rId18"/>
    <p:sldId id="289" r:id="rId19"/>
    <p:sldId id="269" r:id="rId20"/>
    <p:sldId id="279" r:id="rId21"/>
    <p:sldId id="268" r:id="rId22"/>
    <p:sldId id="296" r:id="rId23"/>
    <p:sldId id="280" r:id="rId24"/>
    <p:sldId id="286" r:id="rId25"/>
    <p:sldId id="288" r:id="rId26"/>
    <p:sldId id="275" r:id="rId27"/>
    <p:sldId id="290" r:id="rId28"/>
    <p:sldId id="297" r:id="rId29"/>
  </p:sldIdLst>
  <p:sldSz cx="18288000" cy="10287000"/>
  <p:notesSz cx="10287000" cy="18288000"/>
  <p:embeddedFontLst>
    <p:embeddedFont>
      <p:font typeface="KOPUBDOTUM_PRO MEDIUM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anumBarunGothic" panose="020B0603020101020101" pitchFamily="50" charset="-127"/>
      <p:regular r:id="rId36"/>
      <p:bold r:id="rId37"/>
    </p:embeddedFont>
    <p:embeddedFont>
      <p:font typeface="나눔바른고딕" panose="020B0603020101020101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680"/>
    <a:srgbClr val="704F86"/>
    <a:srgbClr val="FFBDBD"/>
    <a:srgbClr val="826595"/>
    <a:srgbClr val="9482A0"/>
    <a:srgbClr val="FFF1B3"/>
    <a:srgbClr val="FFE98B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5214" autoAdjust="0"/>
  </p:normalViewPr>
  <p:slideViewPr>
    <p:cSldViewPr>
      <p:cViewPr varScale="1">
        <p:scale>
          <a:sx n="72" d="100"/>
          <a:sy n="72" d="100"/>
        </p:scale>
        <p:origin x="352" y="80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BA3D6-30F5-FE48-945F-B539D22CE387}" type="doc">
      <dgm:prSet loTypeId="urn:microsoft.com/office/officeart/2005/8/layout/hierarchy1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pPr latinLnBrk="1"/>
          <a:endParaRPr lang="ko-KR" altLang="en-US"/>
        </a:p>
      </dgm:t>
    </dgm:pt>
    <dgm:pt modelId="{8E5EDB2A-577A-CB4E-822A-F337C6176A7E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미국의 </a:t>
          </a:r>
          <a:endParaRPr lang="en-US" altLang="ko-KR" b="0" i="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latinLnBrk="1"/>
          <a:r>
            <a:rPr lang="ko-KR" altLang="en-US" b="0" i="0" dirty="0" err="1">
              <a:latin typeface="NanumBarunGothic" panose="020B0603020101020101" pitchFamily="34" charset="-127"/>
              <a:ea typeface="NanumBarunGothic" panose="020B0603020101020101" pitchFamily="34" charset="-127"/>
            </a:rPr>
            <a:t>테이퍼링</a:t>
          </a:r>
          <a:endParaRPr lang="ko-KR" altLang="en-US" b="0" i="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60E717D4-8C3E-E047-B825-A271821831C6}" type="parTrans" cxnId="{5EABA23A-EB65-3D45-9018-DCB92A35623F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AC6E9D47-D7AE-1E47-BBB5-F6A146505720}" type="sibTrans" cxnId="{5EABA23A-EB65-3D45-9018-DCB92A35623F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BC5A4722-D4FC-5747-83D0-ED892DF50895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외환시장</a:t>
          </a:r>
        </a:p>
      </dgm:t>
    </dgm:pt>
    <dgm:pt modelId="{4E076472-E1A4-FD4F-A9F6-92E9FB7BFE65}" type="parTrans" cxnId="{F59E18A2-9EA2-FA4E-A3A3-EA4ED505F649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0C274B89-6AB0-294C-90D7-1930C4B4BC25}" type="sibTrans" cxnId="{F59E18A2-9EA2-FA4E-A3A3-EA4ED505F649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EBA36B16-788C-774B-AE74-164B29B4764A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달러공급 축소 달러 강세</a:t>
          </a:r>
        </a:p>
      </dgm:t>
    </dgm:pt>
    <dgm:pt modelId="{0A68D705-C82B-7C48-94E6-C04E967E43E6}" type="parTrans" cxnId="{631E7422-3D0E-2D4C-95C3-7355C1F1DD22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975F7A60-BE57-BD4E-9E66-99F5705AC6CD}" type="sibTrans" cxnId="{631E7422-3D0E-2D4C-95C3-7355C1F1DD22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C3D64B2D-AB6C-7E4F-AAC3-4FDC2C553255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엔화대비 </a:t>
          </a:r>
          <a:endParaRPr lang="en-US" altLang="ko-KR" b="0" i="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latinLnBrk="1"/>
          <a:r>
            <a:rPr lang="ko-KR" altLang="en-US" b="0" i="0" dirty="0" err="1">
              <a:latin typeface="NanumBarunGothic" panose="020B0603020101020101" pitchFamily="34" charset="-127"/>
              <a:ea typeface="NanumBarunGothic" panose="020B0603020101020101" pitchFamily="34" charset="-127"/>
            </a:rPr>
            <a:t>원화값</a:t>
          </a:r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 절상</a:t>
          </a:r>
        </a:p>
      </dgm:t>
    </dgm:pt>
    <dgm:pt modelId="{492358FB-DE47-5646-8D49-BEA461D2C597}" type="parTrans" cxnId="{8833260C-C237-2948-BA00-06372C77A55B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DE2D809C-BC2B-2448-B701-E9C6B362A90E}" type="sibTrans" cxnId="{8833260C-C237-2948-BA00-06372C77A55B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3981FAD3-33E9-8148-92F8-EBC6A8497ECE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금융시장</a:t>
          </a:r>
        </a:p>
      </dgm:t>
    </dgm:pt>
    <dgm:pt modelId="{451C2509-A19F-1246-9A32-7067FDAB26F8}" type="parTrans" cxnId="{F425F32B-705B-8943-983A-4C7315F00A67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F8480FEE-5670-6445-9F6A-00F52E9D401D}" type="sibTrans" cxnId="{F425F32B-705B-8943-983A-4C7315F00A67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C3B65209-829D-E045-9974-851D810F9F51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미국시장 </a:t>
          </a:r>
          <a:endParaRPr lang="en-US" altLang="ko-KR" b="0" i="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금리상승</a:t>
          </a:r>
        </a:p>
      </dgm:t>
    </dgm:pt>
    <dgm:pt modelId="{FE0B3657-F531-0C4C-A3B2-F05003DFE573}" type="parTrans" cxnId="{82568E0B-0111-9948-A0C5-80B8DA3A7829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DD275195-B127-AD42-836D-581B4C9540CC}" type="sibTrans" cxnId="{82568E0B-0111-9948-A0C5-80B8DA3A7829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66A28B56-62A0-0746-B9A3-B3FA66421E34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국내 시장 금리 상승 가능성</a:t>
          </a:r>
        </a:p>
      </dgm:t>
    </dgm:pt>
    <dgm:pt modelId="{E206CA58-7C1D-A149-B1D3-CA7B313A5AD5}" type="parTrans" cxnId="{6388F9B0-BC0E-AC45-9E1F-2B85B5C61BA7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554D1DCE-C548-FC48-881A-FB9EF9D4AB38}" type="sibTrans" cxnId="{6388F9B0-BC0E-AC45-9E1F-2B85B5C61BA7}">
      <dgm:prSet/>
      <dgm:spPr/>
      <dgm:t>
        <a:bodyPr/>
        <a:lstStyle/>
        <a:p>
          <a:pPr latinLnBrk="1"/>
          <a:endParaRPr lang="ko-KR" altLang="en-US" b="0" i="0">
            <a:latin typeface="NanumBarunGothic" panose="020B0603020101020101" pitchFamily="34" charset="-127"/>
            <a:ea typeface="NanumBarunGothic" panose="020B0603020101020101" pitchFamily="34" charset="-127"/>
          </a:endParaRPr>
        </a:p>
      </dgm:t>
    </dgm:pt>
    <dgm:pt modelId="{EA4C2BE6-5B95-3044-A590-D37F3B62B118}" type="pres">
      <dgm:prSet presAssocID="{BA4BA3D6-30F5-FE48-945F-B539D22CE38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397524-66F9-7A4B-BC55-1525D82E51E0}" type="pres">
      <dgm:prSet presAssocID="{8E5EDB2A-577A-CB4E-822A-F337C6176A7E}" presName="hierRoot1" presStyleCnt="0"/>
      <dgm:spPr/>
    </dgm:pt>
    <dgm:pt modelId="{29C95E82-4022-A34D-A234-F20F51C2FADB}" type="pres">
      <dgm:prSet presAssocID="{8E5EDB2A-577A-CB4E-822A-F337C6176A7E}" presName="composite" presStyleCnt="0"/>
      <dgm:spPr/>
    </dgm:pt>
    <dgm:pt modelId="{97698F79-4F54-2242-8E2A-AB62EDD33F93}" type="pres">
      <dgm:prSet presAssocID="{8E5EDB2A-577A-CB4E-822A-F337C6176A7E}" presName="background" presStyleLbl="node0" presStyleIdx="0" presStyleCnt="1"/>
      <dgm:spPr/>
    </dgm:pt>
    <dgm:pt modelId="{2854420E-F31B-F148-B650-AC110B47D7A6}" type="pres">
      <dgm:prSet presAssocID="{8E5EDB2A-577A-CB4E-822A-F337C6176A7E}" presName="text" presStyleLbl="fgAcc0" presStyleIdx="0" presStyleCnt="1">
        <dgm:presLayoutVars>
          <dgm:chPref val="3"/>
        </dgm:presLayoutVars>
      </dgm:prSet>
      <dgm:spPr/>
    </dgm:pt>
    <dgm:pt modelId="{42752323-AD74-4A4A-81B1-6A94BEE7DE87}" type="pres">
      <dgm:prSet presAssocID="{8E5EDB2A-577A-CB4E-822A-F337C6176A7E}" presName="hierChild2" presStyleCnt="0"/>
      <dgm:spPr/>
    </dgm:pt>
    <dgm:pt modelId="{B599E92A-3EB2-8A49-8E13-2A3507921326}" type="pres">
      <dgm:prSet presAssocID="{4E076472-E1A4-FD4F-A9F6-92E9FB7BFE65}" presName="Name10" presStyleLbl="parChTrans1D2" presStyleIdx="0" presStyleCnt="2"/>
      <dgm:spPr/>
    </dgm:pt>
    <dgm:pt modelId="{BB6BA34F-FD86-A84C-92BF-B85403EEC65F}" type="pres">
      <dgm:prSet presAssocID="{BC5A4722-D4FC-5747-83D0-ED892DF50895}" presName="hierRoot2" presStyleCnt="0"/>
      <dgm:spPr/>
    </dgm:pt>
    <dgm:pt modelId="{799F139C-EDAE-B54E-AF74-DC4621FD70A4}" type="pres">
      <dgm:prSet presAssocID="{BC5A4722-D4FC-5747-83D0-ED892DF50895}" presName="composite2" presStyleCnt="0"/>
      <dgm:spPr/>
    </dgm:pt>
    <dgm:pt modelId="{F58923C1-71ED-EA4C-8F3C-344A40E9AF96}" type="pres">
      <dgm:prSet presAssocID="{BC5A4722-D4FC-5747-83D0-ED892DF50895}" presName="background2" presStyleLbl="node2" presStyleIdx="0" presStyleCnt="2"/>
      <dgm:spPr/>
    </dgm:pt>
    <dgm:pt modelId="{A94569F9-00C6-A943-B721-05D56405EEBE}" type="pres">
      <dgm:prSet presAssocID="{BC5A4722-D4FC-5747-83D0-ED892DF50895}" presName="text2" presStyleLbl="fgAcc2" presStyleIdx="0" presStyleCnt="2">
        <dgm:presLayoutVars>
          <dgm:chPref val="3"/>
        </dgm:presLayoutVars>
      </dgm:prSet>
      <dgm:spPr/>
    </dgm:pt>
    <dgm:pt modelId="{ACF31071-548F-3441-ADCD-5A5F9ED2DE42}" type="pres">
      <dgm:prSet presAssocID="{BC5A4722-D4FC-5747-83D0-ED892DF50895}" presName="hierChild3" presStyleCnt="0"/>
      <dgm:spPr/>
    </dgm:pt>
    <dgm:pt modelId="{A0A535F6-1710-7345-8317-00E2E1C291A6}" type="pres">
      <dgm:prSet presAssocID="{0A68D705-C82B-7C48-94E6-C04E967E43E6}" presName="Name17" presStyleLbl="parChTrans1D3" presStyleIdx="0" presStyleCnt="4"/>
      <dgm:spPr/>
    </dgm:pt>
    <dgm:pt modelId="{40AE93A4-C5FC-3342-8AC5-ADCB61779C4B}" type="pres">
      <dgm:prSet presAssocID="{EBA36B16-788C-774B-AE74-164B29B4764A}" presName="hierRoot3" presStyleCnt="0"/>
      <dgm:spPr/>
    </dgm:pt>
    <dgm:pt modelId="{1CECA231-A124-2F44-86A3-49F2C18F0323}" type="pres">
      <dgm:prSet presAssocID="{EBA36B16-788C-774B-AE74-164B29B4764A}" presName="composite3" presStyleCnt="0"/>
      <dgm:spPr/>
    </dgm:pt>
    <dgm:pt modelId="{D1966C3D-FF84-C546-8372-BD5F82DECA73}" type="pres">
      <dgm:prSet presAssocID="{EBA36B16-788C-774B-AE74-164B29B4764A}" presName="background3" presStyleLbl="node3" presStyleIdx="0" presStyleCnt="4"/>
      <dgm:spPr/>
    </dgm:pt>
    <dgm:pt modelId="{D1DAA347-4DFF-9C44-9815-73C8C8118B58}" type="pres">
      <dgm:prSet presAssocID="{EBA36B16-788C-774B-AE74-164B29B4764A}" presName="text3" presStyleLbl="fgAcc3" presStyleIdx="0" presStyleCnt="4">
        <dgm:presLayoutVars>
          <dgm:chPref val="3"/>
        </dgm:presLayoutVars>
      </dgm:prSet>
      <dgm:spPr/>
    </dgm:pt>
    <dgm:pt modelId="{6F48308E-FAA1-F74A-B01A-A2A43D5C642B}" type="pres">
      <dgm:prSet presAssocID="{EBA36B16-788C-774B-AE74-164B29B4764A}" presName="hierChild4" presStyleCnt="0"/>
      <dgm:spPr/>
    </dgm:pt>
    <dgm:pt modelId="{83DD1AD3-0962-3747-83A0-1B28F1030C89}" type="pres">
      <dgm:prSet presAssocID="{492358FB-DE47-5646-8D49-BEA461D2C597}" presName="Name17" presStyleLbl="parChTrans1D3" presStyleIdx="1" presStyleCnt="4"/>
      <dgm:spPr/>
    </dgm:pt>
    <dgm:pt modelId="{18823DB5-8715-8B4C-B2CD-1E2A412D7475}" type="pres">
      <dgm:prSet presAssocID="{C3D64B2D-AB6C-7E4F-AAC3-4FDC2C553255}" presName="hierRoot3" presStyleCnt="0"/>
      <dgm:spPr/>
    </dgm:pt>
    <dgm:pt modelId="{4E1A7384-4F0B-F740-A077-C634FC534A76}" type="pres">
      <dgm:prSet presAssocID="{C3D64B2D-AB6C-7E4F-AAC3-4FDC2C553255}" presName="composite3" presStyleCnt="0"/>
      <dgm:spPr/>
    </dgm:pt>
    <dgm:pt modelId="{751BB958-ABFA-8A4F-BF45-D2461E883A72}" type="pres">
      <dgm:prSet presAssocID="{C3D64B2D-AB6C-7E4F-AAC3-4FDC2C553255}" presName="background3" presStyleLbl="node3" presStyleIdx="1" presStyleCnt="4"/>
      <dgm:spPr/>
    </dgm:pt>
    <dgm:pt modelId="{965F8C89-D2A9-FE4F-A97A-3C9E64CE1A85}" type="pres">
      <dgm:prSet presAssocID="{C3D64B2D-AB6C-7E4F-AAC3-4FDC2C553255}" presName="text3" presStyleLbl="fgAcc3" presStyleIdx="1" presStyleCnt="4">
        <dgm:presLayoutVars>
          <dgm:chPref val="3"/>
        </dgm:presLayoutVars>
      </dgm:prSet>
      <dgm:spPr/>
    </dgm:pt>
    <dgm:pt modelId="{9924D25D-7969-EE49-8A22-CBBF395D58AA}" type="pres">
      <dgm:prSet presAssocID="{C3D64B2D-AB6C-7E4F-AAC3-4FDC2C553255}" presName="hierChild4" presStyleCnt="0"/>
      <dgm:spPr/>
    </dgm:pt>
    <dgm:pt modelId="{FFDF6F16-6F1D-4040-A069-881483DBC4FE}" type="pres">
      <dgm:prSet presAssocID="{451C2509-A19F-1246-9A32-7067FDAB26F8}" presName="Name10" presStyleLbl="parChTrans1D2" presStyleIdx="1" presStyleCnt="2"/>
      <dgm:spPr/>
    </dgm:pt>
    <dgm:pt modelId="{99385311-4113-B546-90BA-DAF3F0585A8C}" type="pres">
      <dgm:prSet presAssocID="{3981FAD3-33E9-8148-92F8-EBC6A8497ECE}" presName="hierRoot2" presStyleCnt="0"/>
      <dgm:spPr/>
    </dgm:pt>
    <dgm:pt modelId="{8B5B11E8-B0E5-2E40-860A-C06961D0B3A3}" type="pres">
      <dgm:prSet presAssocID="{3981FAD3-33E9-8148-92F8-EBC6A8497ECE}" presName="composite2" presStyleCnt="0"/>
      <dgm:spPr/>
    </dgm:pt>
    <dgm:pt modelId="{3F7265E5-3219-5541-A3D8-1C173C4590E1}" type="pres">
      <dgm:prSet presAssocID="{3981FAD3-33E9-8148-92F8-EBC6A8497ECE}" presName="background2" presStyleLbl="node2" presStyleIdx="1" presStyleCnt="2"/>
      <dgm:spPr/>
    </dgm:pt>
    <dgm:pt modelId="{60AE19C6-827F-9C46-BCB8-A044E57F95F5}" type="pres">
      <dgm:prSet presAssocID="{3981FAD3-33E9-8148-92F8-EBC6A8497ECE}" presName="text2" presStyleLbl="fgAcc2" presStyleIdx="1" presStyleCnt="2">
        <dgm:presLayoutVars>
          <dgm:chPref val="3"/>
        </dgm:presLayoutVars>
      </dgm:prSet>
      <dgm:spPr/>
    </dgm:pt>
    <dgm:pt modelId="{BB9E64DC-DA9B-6943-80BD-B42BF85B364D}" type="pres">
      <dgm:prSet presAssocID="{3981FAD3-33E9-8148-92F8-EBC6A8497ECE}" presName="hierChild3" presStyleCnt="0"/>
      <dgm:spPr/>
    </dgm:pt>
    <dgm:pt modelId="{BCF409B1-DEAB-0A4A-850E-FECA3F64BE04}" type="pres">
      <dgm:prSet presAssocID="{FE0B3657-F531-0C4C-A3B2-F05003DFE573}" presName="Name17" presStyleLbl="parChTrans1D3" presStyleIdx="2" presStyleCnt="4"/>
      <dgm:spPr/>
    </dgm:pt>
    <dgm:pt modelId="{8D716574-3440-D948-8286-EE2FBBCE063B}" type="pres">
      <dgm:prSet presAssocID="{C3B65209-829D-E045-9974-851D810F9F51}" presName="hierRoot3" presStyleCnt="0"/>
      <dgm:spPr/>
    </dgm:pt>
    <dgm:pt modelId="{02AD95B9-9572-5540-835F-A9083867C8E9}" type="pres">
      <dgm:prSet presAssocID="{C3B65209-829D-E045-9974-851D810F9F51}" presName="composite3" presStyleCnt="0"/>
      <dgm:spPr/>
    </dgm:pt>
    <dgm:pt modelId="{76D76DFF-55CE-744B-8DC7-DEDB461C9A09}" type="pres">
      <dgm:prSet presAssocID="{C3B65209-829D-E045-9974-851D810F9F51}" presName="background3" presStyleLbl="node3" presStyleIdx="2" presStyleCnt="4"/>
      <dgm:spPr/>
    </dgm:pt>
    <dgm:pt modelId="{C72A99DF-4928-974C-9943-D05ECD52D289}" type="pres">
      <dgm:prSet presAssocID="{C3B65209-829D-E045-9974-851D810F9F51}" presName="text3" presStyleLbl="fgAcc3" presStyleIdx="2" presStyleCnt="4">
        <dgm:presLayoutVars>
          <dgm:chPref val="3"/>
        </dgm:presLayoutVars>
      </dgm:prSet>
      <dgm:spPr/>
    </dgm:pt>
    <dgm:pt modelId="{416A8B57-94DF-7C42-8781-C217F8AC51DB}" type="pres">
      <dgm:prSet presAssocID="{C3B65209-829D-E045-9974-851D810F9F51}" presName="hierChild4" presStyleCnt="0"/>
      <dgm:spPr/>
    </dgm:pt>
    <dgm:pt modelId="{73280D05-45C7-3F45-9D72-D43D09ACA780}" type="pres">
      <dgm:prSet presAssocID="{E206CA58-7C1D-A149-B1D3-CA7B313A5AD5}" presName="Name17" presStyleLbl="parChTrans1D3" presStyleIdx="3" presStyleCnt="4"/>
      <dgm:spPr/>
    </dgm:pt>
    <dgm:pt modelId="{78A60D23-FCBA-5846-8FF6-542CF6DCA960}" type="pres">
      <dgm:prSet presAssocID="{66A28B56-62A0-0746-B9A3-B3FA66421E34}" presName="hierRoot3" presStyleCnt="0"/>
      <dgm:spPr/>
    </dgm:pt>
    <dgm:pt modelId="{4F9F057E-C899-1D46-B8F8-910A380DB00A}" type="pres">
      <dgm:prSet presAssocID="{66A28B56-62A0-0746-B9A3-B3FA66421E34}" presName="composite3" presStyleCnt="0"/>
      <dgm:spPr/>
    </dgm:pt>
    <dgm:pt modelId="{60DD9582-65CE-0D44-9472-19CA19A0F759}" type="pres">
      <dgm:prSet presAssocID="{66A28B56-62A0-0746-B9A3-B3FA66421E34}" presName="background3" presStyleLbl="node3" presStyleIdx="3" presStyleCnt="4"/>
      <dgm:spPr/>
    </dgm:pt>
    <dgm:pt modelId="{6F7D695E-A629-5E49-964E-AFCDCD737686}" type="pres">
      <dgm:prSet presAssocID="{66A28B56-62A0-0746-B9A3-B3FA66421E34}" presName="text3" presStyleLbl="fgAcc3" presStyleIdx="3" presStyleCnt="4">
        <dgm:presLayoutVars>
          <dgm:chPref val="3"/>
        </dgm:presLayoutVars>
      </dgm:prSet>
      <dgm:spPr/>
    </dgm:pt>
    <dgm:pt modelId="{7AA5A32E-5422-3146-B3CF-CBE92BDDF338}" type="pres">
      <dgm:prSet presAssocID="{66A28B56-62A0-0746-B9A3-B3FA66421E34}" presName="hierChild4" presStyleCnt="0"/>
      <dgm:spPr/>
    </dgm:pt>
  </dgm:ptLst>
  <dgm:cxnLst>
    <dgm:cxn modelId="{82568E0B-0111-9948-A0C5-80B8DA3A7829}" srcId="{3981FAD3-33E9-8148-92F8-EBC6A8497ECE}" destId="{C3B65209-829D-E045-9974-851D810F9F51}" srcOrd="0" destOrd="0" parTransId="{FE0B3657-F531-0C4C-A3B2-F05003DFE573}" sibTransId="{DD275195-B127-AD42-836D-581B4C9540CC}"/>
    <dgm:cxn modelId="{8833260C-C237-2948-BA00-06372C77A55B}" srcId="{BC5A4722-D4FC-5747-83D0-ED892DF50895}" destId="{C3D64B2D-AB6C-7E4F-AAC3-4FDC2C553255}" srcOrd="1" destOrd="0" parTransId="{492358FB-DE47-5646-8D49-BEA461D2C597}" sibTransId="{DE2D809C-BC2B-2448-B701-E9C6B362A90E}"/>
    <dgm:cxn modelId="{67AD6F0C-7CD7-684E-B682-1200B3400698}" type="presOf" srcId="{E206CA58-7C1D-A149-B1D3-CA7B313A5AD5}" destId="{73280D05-45C7-3F45-9D72-D43D09ACA780}" srcOrd="0" destOrd="0" presId="urn:microsoft.com/office/officeart/2005/8/layout/hierarchy1"/>
    <dgm:cxn modelId="{6A47031A-80EC-DF41-AF4C-FCE30C00DC60}" type="presOf" srcId="{3981FAD3-33E9-8148-92F8-EBC6A8497ECE}" destId="{60AE19C6-827F-9C46-BCB8-A044E57F95F5}" srcOrd="0" destOrd="0" presId="urn:microsoft.com/office/officeart/2005/8/layout/hierarchy1"/>
    <dgm:cxn modelId="{631E7422-3D0E-2D4C-95C3-7355C1F1DD22}" srcId="{BC5A4722-D4FC-5747-83D0-ED892DF50895}" destId="{EBA36B16-788C-774B-AE74-164B29B4764A}" srcOrd="0" destOrd="0" parTransId="{0A68D705-C82B-7C48-94E6-C04E967E43E6}" sibTransId="{975F7A60-BE57-BD4E-9E66-99F5705AC6CD}"/>
    <dgm:cxn modelId="{49961C27-5D3D-EC4B-96AF-AE929EC34860}" type="presOf" srcId="{451C2509-A19F-1246-9A32-7067FDAB26F8}" destId="{FFDF6F16-6F1D-4040-A069-881483DBC4FE}" srcOrd="0" destOrd="0" presId="urn:microsoft.com/office/officeart/2005/8/layout/hierarchy1"/>
    <dgm:cxn modelId="{9C99A129-9986-A543-A1F4-C051D880687F}" type="presOf" srcId="{4E076472-E1A4-FD4F-A9F6-92E9FB7BFE65}" destId="{B599E92A-3EB2-8A49-8E13-2A3507921326}" srcOrd="0" destOrd="0" presId="urn:microsoft.com/office/officeart/2005/8/layout/hierarchy1"/>
    <dgm:cxn modelId="{F425F32B-705B-8943-983A-4C7315F00A67}" srcId="{8E5EDB2A-577A-CB4E-822A-F337C6176A7E}" destId="{3981FAD3-33E9-8148-92F8-EBC6A8497ECE}" srcOrd="1" destOrd="0" parTransId="{451C2509-A19F-1246-9A32-7067FDAB26F8}" sibTransId="{F8480FEE-5670-6445-9F6A-00F52E9D401D}"/>
    <dgm:cxn modelId="{B7F1F432-0ADA-D44F-9497-93D3ACA854C8}" type="presOf" srcId="{492358FB-DE47-5646-8D49-BEA461D2C597}" destId="{83DD1AD3-0962-3747-83A0-1B28F1030C89}" srcOrd="0" destOrd="0" presId="urn:microsoft.com/office/officeart/2005/8/layout/hierarchy1"/>
    <dgm:cxn modelId="{5EABA23A-EB65-3D45-9018-DCB92A35623F}" srcId="{BA4BA3D6-30F5-FE48-945F-B539D22CE387}" destId="{8E5EDB2A-577A-CB4E-822A-F337C6176A7E}" srcOrd="0" destOrd="0" parTransId="{60E717D4-8C3E-E047-B825-A271821831C6}" sibTransId="{AC6E9D47-D7AE-1E47-BBB5-F6A146505720}"/>
    <dgm:cxn modelId="{B6E1C45F-37E9-084E-9953-B8930BE6FEE3}" type="presOf" srcId="{66A28B56-62A0-0746-B9A3-B3FA66421E34}" destId="{6F7D695E-A629-5E49-964E-AFCDCD737686}" srcOrd="0" destOrd="0" presId="urn:microsoft.com/office/officeart/2005/8/layout/hierarchy1"/>
    <dgm:cxn modelId="{8A3FFF45-608C-CC4D-BC43-372BE1DF5244}" type="presOf" srcId="{C3B65209-829D-E045-9974-851D810F9F51}" destId="{C72A99DF-4928-974C-9943-D05ECD52D289}" srcOrd="0" destOrd="0" presId="urn:microsoft.com/office/officeart/2005/8/layout/hierarchy1"/>
    <dgm:cxn modelId="{62A1596E-87D8-294F-920A-D72A4FA0FEF6}" type="presOf" srcId="{8E5EDB2A-577A-CB4E-822A-F337C6176A7E}" destId="{2854420E-F31B-F148-B650-AC110B47D7A6}" srcOrd="0" destOrd="0" presId="urn:microsoft.com/office/officeart/2005/8/layout/hierarchy1"/>
    <dgm:cxn modelId="{2163A053-CD5A-F643-A352-A53EDE2DFF1E}" type="presOf" srcId="{0A68D705-C82B-7C48-94E6-C04E967E43E6}" destId="{A0A535F6-1710-7345-8317-00E2E1C291A6}" srcOrd="0" destOrd="0" presId="urn:microsoft.com/office/officeart/2005/8/layout/hierarchy1"/>
    <dgm:cxn modelId="{D1287374-32AE-594B-9D86-4297B27C9538}" type="presOf" srcId="{EBA36B16-788C-774B-AE74-164B29B4764A}" destId="{D1DAA347-4DFF-9C44-9815-73C8C8118B58}" srcOrd="0" destOrd="0" presId="urn:microsoft.com/office/officeart/2005/8/layout/hierarchy1"/>
    <dgm:cxn modelId="{1CAEA254-75D5-304B-A9CC-FECDDAEA33AC}" type="presOf" srcId="{BC5A4722-D4FC-5747-83D0-ED892DF50895}" destId="{A94569F9-00C6-A943-B721-05D56405EEBE}" srcOrd="0" destOrd="0" presId="urn:microsoft.com/office/officeart/2005/8/layout/hierarchy1"/>
    <dgm:cxn modelId="{A42F3E59-713A-5147-892E-6F906F4379AD}" type="presOf" srcId="{FE0B3657-F531-0C4C-A3B2-F05003DFE573}" destId="{BCF409B1-DEAB-0A4A-850E-FECA3F64BE04}" srcOrd="0" destOrd="0" presId="urn:microsoft.com/office/officeart/2005/8/layout/hierarchy1"/>
    <dgm:cxn modelId="{68157881-FA73-2C41-87AF-FD29AD8F91F2}" type="presOf" srcId="{C3D64B2D-AB6C-7E4F-AAC3-4FDC2C553255}" destId="{965F8C89-D2A9-FE4F-A97A-3C9E64CE1A85}" srcOrd="0" destOrd="0" presId="urn:microsoft.com/office/officeart/2005/8/layout/hierarchy1"/>
    <dgm:cxn modelId="{F59E18A2-9EA2-FA4E-A3A3-EA4ED505F649}" srcId="{8E5EDB2A-577A-CB4E-822A-F337C6176A7E}" destId="{BC5A4722-D4FC-5747-83D0-ED892DF50895}" srcOrd="0" destOrd="0" parTransId="{4E076472-E1A4-FD4F-A9F6-92E9FB7BFE65}" sibTransId="{0C274B89-6AB0-294C-90D7-1930C4B4BC25}"/>
    <dgm:cxn modelId="{6388F9B0-BC0E-AC45-9E1F-2B85B5C61BA7}" srcId="{3981FAD3-33E9-8148-92F8-EBC6A8497ECE}" destId="{66A28B56-62A0-0746-B9A3-B3FA66421E34}" srcOrd="1" destOrd="0" parTransId="{E206CA58-7C1D-A149-B1D3-CA7B313A5AD5}" sibTransId="{554D1DCE-C548-FC48-881A-FB9EF9D4AB38}"/>
    <dgm:cxn modelId="{B35F24DF-92BB-EA44-9439-01DA3976A893}" type="presOf" srcId="{BA4BA3D6-30F5-FE48-945F-B539D22CE387}" destId="{EA4C2BE6-5B95-3044-A590-D37F3B62B118}" srcOrd="0" destOrd="0" presId="urn:microsoft.com/office/officeart/2005/8/layout/hierarchy1"/>
    <dgm:cxn modelId="{0BB35DA0-5CCD-BA4B-98BC-231CDF62C2DB}" type="presParOf" srcId="{EA4C2BE6-5B95-3044-A590-D37F3B62B118}" destId="{BB397524-66F9-7A4B-BC55-1525D82E51E0}" srcOrd="0" destOrd="0" presId="urn:microsoft.com/office/officeart/2005/8/layout/hierarchy1"/>
    <dgm:cxn modelId="{6D233614-65CA-434A-B990-5C6855817E03}" type="presParOf" srcId="{BB397524-66F9-7A4B-BC55-1525D82E51E0}" destId="{29C95E82-4022-A34D-A234-F20F51C2FADB}" srcOrd="0" destOrd="0" presId="urn:microsoft.com/office/officeart/2005/8/layout/hierarchy1"/>
    <dgm:cxn modelId="{4585652B-0125-5747-AA64-7402DEFF465F}" type="presParOf" srcId="{29C95E82-4022-A34D-A234-F20F51C2FADB}" destId="{97698F79-4F54-2242-8E2A-AB62EDD33F93}" srcOrd="0" destOrd="0" presId="urn:microsoft.com/office/officeart/2005/8/layout/hierarchy1"/>
    <dgm:cxn modelId="{C2858D5C-8F5F-8241-A35C-3122B63E092D}" type="presParOf" srcId="{29C95E82-4022-A34D-A234-F20F51C2FADB}" destId="{2854420E-F31B-F148-B650-AC110B47D7A6}" srcOrd="1" destOrd="0" presId="urn:microsoft.com/office/officeart/2005/8/layout/hierarchy1"/>
    <dgm:cxn modelId="{40E2BC4A-2523-A541-8E4E-5BFD0FBE1B83}" type="presParOf" srcId="{BB397524-66F9-7A4B-BC55-1525D82E51E0}" destId="{42752323-AD74-4A4A-81B1-6A94BEE7DE87}" srcOrd="1" destOrd="0" presId="urn:microsoft.com/office/officeart/2005/8/layout/hierarchy1"/>
    <dgm:cxn modelId="{FEA7AEFE-68A9-E543-94B9-18F3B62B87D9}" type="presParOf" srcId="{42752323-AD74-4A4A-81B1-6A94BEE7DE87}" destId="{B599E92A-3EB2-8A49-8E13-2A3507921326}" srcOrd="0" destOrd="0" presId="urn:microsoft.com/office/officeart/2005/8/layout/hierarchy1"/>
    <dgm:cxn modelId="{2C230FD6-9673-3C46-9B29-A2DC8B5FC631}" type="presParOf" srcId="{42752323-AD74-4A4A-81B1-6A94BEE7DE87}" destId="{BB6BA34F-FD86-A84C-92BF-B85403EEC65F}" srcOrd="1" destOrd="0" presId="urn:microsoft.com/office/officeart/2005/8/layout/hierarchy1"/>
    <dgm:cxn modelId="{A94D1292-31D5-3B48-8E62-DEE31F1AA733}" type="presParOf" srcId="{BB6BA34F-FD86-A84C-92BF-B85403EEC65F}" destId="{799F139C-EDAE-B54E-AF74-DC4621FD70A4}" srcOrd="0" destOrd="0" presId="urn:microsoft.com/office/officeart/2005/8/layout/hierarchy1"/>
    <dgm:cxn modelId="{61E24B71-D03A-FE46-9899-6864094CA53F}" type="presParOf" srcId="{799F139C-EDAE-B54E-AF74-DC4621FD70A4}" destId="{F58923C1-71ED-EA4C-8F3C-344A40E9AF96}" srcOrd="0" destOrd="0" presId="urn:microsoft.com/office/officeart/2005/8/layout/hierarchy1"/>
    <dgm:cxn modelId="{F2A41855-D02F-8A41-AC5E-5C0C68751D20}" type="presParOf" srcId="{799F139C-EDAE-B54E-AF74-DC4621FD70A4}" destId="{A94569F9-00C6-A943-B721-05D56405EEBE}" srcOrd="1" destOrd="0" presId="urn:microsoft.com/office/officeart/2005/8/layout/hierarchy1"/>
    <dgm:cxn modelId="{DED4A6C2-318E-E741-A3A3-F29512A90370}" type="presParOf" srcId="{BB6BA34F-FD86-A84C-92BF-B85403EEC65F}" destId="{ACF31071-548F-3441-ADCD-5A5F9ED2DE42}" srcOrd="1" destOrd="0" presId="urn:microsoft.com/office/officeart/2005/8/layout/hierarchy1"/>
    <dgm:cxn modelId="{D52B3BC0-99C1-124A-97CE-AD38889B7308}" type="presParOf" srcId="{ACF31071-548F-3441-ADCD-5A5F9ED2DE42}" destId="{A0A535F6-1710-7345-8317-00E2E1C291A6}" srcOrd="0" destOrd="0" presId="urn:microsoft.com/office/officeart/2005/8/layout/hierarchy1"/>
    <dgm:cxn modelId="{DC114DB0-F9FD-B341-BE59-994F5B74F581}" type="presParOf" srcId="{ACF31071-548F-3441-ADCD-5A5F9ED2DE42}" destId="{40AE93A4-C5FC-3342-8AC5-ADCB61779C4B}" srcOrd="1" destOrd="0" presId="urn:microsoft.com/office/officeart/2005/8/layout/hierarchy1"/>
    <dgm:cxn modelId="{9CAB4E37-0109-1A4B-9B48-2DD97B83EADE}" type="presParOf" srcId="{40AE93A4-C5FC-3342-8AC5-ADCB61779C4B}" destId="{1CECA231-A124-2F44-86A3-49F2C18F0323}" srcOrd="0" destOrd="0" presId="urn:microsoft.com/office/officeart/2005/8/layout/hierarchy1"/>
    <dgm:cxn modelId="{7ABD9B6A-F095-CB47-A28F-3557723A1EA4}" type="presParOf" srcId="{1CECA231-A124-2F44-86A3-49F2C18F0323}" destId="{D1966C3D-FF84-C546-8372-BD5F82DECA73}" srcOrd="0" destOrd="0" presId="urn:microsoft.com/office/officeart/2005/8/layout/hierarchy1"/>
    <dgm:cxn modelId="{19AB5A2C-B7B2-2A40-A4A4-8E6B8609C3D7}" type="presParOf" srcId="{1CECA231-A124-2F44-86A3-49F2C18F0323}" destId="{D1DAA347-4DFF-9C44-9815-73C8C8118B58}" srcOrd="1" destOrd="0" presId="urn:microsoft.com/office/officeart/2005/8/layout/hierarchy1"/>
    <dgm:cxn modelId="{9671D667-C28E-5A4C-A22A-8C069C3F4182}" type="presParOf" srcId="{40AE93A4-C5FC-3342-8AC5-ADCB61779C4B}" destId="{6F48308E-FAA1-F74A-B01A-A2A43D5C642B}" srcOrd="1" destOrd="0" presId="urn:microsoft.com/office/officeart/2005/8/layout/hierarchy1"/>
    <dgm:cxn modelId="{12575EBC-7069-3C47-857B-FB47E0AE0F34}" type="presParOf" srcId="{ACF31071-548F-3441-ADCD-5A5F9ED2DE42}" destId="{83DD1AD3-0962-3747-83A0-1B28F1030C89}" srcOrd="2" destOrd="0" presId="urn:microsoft.com/office/officeart/2005/8/layout/hierarchy1"/>
    <dgm:cxn modelId="{7A5FD263-EACB-184E-91E6-9AEA2F73C103}" type="presParOf" srcId="{ACF31071-548F-3441-ADCD-5A5F9ED2DE42}" destId="{18823DB5-8715-8B4C-B2CD-1E2A412D7475}" srcOrd="3" destOrd="0" presId="urn:microsoft.com/office/officeart/2005/8/layout/hierarchy1"/>
    <dgm:cxn modelId="{3E4E26CE-51F5-8A46-9D6B-FD8066239BD3}" type="presParOf" srcId="{18823DB5-8715-8B4C-B2CD-1E2A412D7475}" destId="{4E1A7384-4F0B-F740-A077-C634FC534A76}" srcOrd="0" destOrd="0" presId="urn:microsoft.com/office/officeart/2005/8/layout/hierarchy1"/>
    <dgm:cxn modelId="{0ED2D712-A314-8E42-A100-CAD35541F4BD}" type="presParOf" srcId="{4E1A7384-4F0B-F740-A077-C634FC534A76}" destId="{751BB958-ABFA-8A4F-BF45-D2461E883A72}" srcOrd="0" destOrd="0" presId="urn:microsoft.com/office/officeart/2005/8/layout/hierarchy1"/>
    <dgm:cxn modelId="{906B08C4-EA9A-A04E-B81D-98C56977A7F1}" type="presParOf" srcId="{4E1A7384-4F0B-F740-A077-C634FC534A76}" destId="{965F8C89-D2A9-FE4F-A97A-3C9E64CE1A85}" srcOrd="1" destOrd="0" presId="urn:microsoft.com/office/officeart/2005/8/layout/hierarchy1"/>
    <dgm:cxn modelId="{0183A167-CE72-D341-ACDB-A121C6D5EE56}" type="presParOf" srcId="{18823DB5-8715-8B4C-B2CD-1E2A412D7475}" destId="{9924D25D-7969-EE49-8A22-CBBF395D58AA}" srcOrd="1" destOrd="0" presId="urn:microsoft.com/office/officeart/2005/8/layout/hierarchy1"/>
    <dgm:cxn modelId="{424B37FE-1207-1B4A-9789-DA1AC99221F6}" type="presParOf" srcId="{42752323-AD74-4A4A-81B1-6A94BEE7DE87}" destId="{FFDF6F16-6F1D-4040-A069-881483DBC4FE}" srcOrd="2" destOrd="0" presId="urn:microsoft.com/office/officeart/2005/8/layout/hierarchy1"/>
    <dgm:cxn modelId="{ECDA6FF7-5FA2-6C49-B4C1-56094ACCDCB1}" type="presParOf" srcId="{42752323-AD74-4A4A-81B1-6A94BEE7DE87}" destId="{99385311-4113-B546-90BA-DAF3F0585A8C}" srcOrd="3" destOrd="0" presId="urn:microsoft.com/office/officeart/2005/8/layout/hierarchy1"/>
    <dgm:cxn modelId="{F86CE930-C321-5948-9A39-243F3822C4FE}" type="presParOf" srcId="{99385311-4113-B546-90BA-DAF3F0585A8C}" destId="{8B5B11E8-B0E5-2E40-860A-C06961D0B3A3}" srcOrd="0" destOrd="0" presId="urn:microsoft.com/office/officeart/2005/8/layout/hierarchy1"/>
    <dgm:cxn modelId="{998B15D5-8BCE-1645-B58E-2B2662AA8F27}" type="presParOf" srcId="{8B5B11E8-B0E5-2E40-860A-C06961D0B3A3}" destId="{3F7265E5-3219-5541-A3D8-1C173C4590E1}" srcOrd="0" destOrd="0" presId="urn:microsoft.com/office/officeart/2005/8/layout/hierarchy1"/>
    <dgm:cxn modelId="{83962501-A699-BC4C-B87A-AAF882DF8038}" type="presParOf" srcId="{8B5B11E8-B0E5-2E40-860A-C06961D0B3A3}" destId="{60AE19C6-827F-9C46-BCB8-A044E57F95F5}" srcOrd="1" destOrd="0" presId="urn:microsoft.com/office/officeart/2005/8/layout/hierarchy1"/>
    <dgm:cxn modelId="{C18537A4-1CD6-3B44-8400-440B905B48C3}" type="presParOf" srcId="{99385311-4113-B546-90BA-DAF3F0585A8C}" destId="{BB9E64DC-DA9B-6943-80BD-B42BF85B364D}" srcOrd="1" destOrd="0" presId="urn:microsoft.com/office/officeart/2005/8/layout/hierarchy1"/>
    <dgm:cxn modelId="{B72DA059-72F0-A641-BB82-F59119BD2830}" type="presParOf" srcId="{BB9E64DC-DA9B-6943-80BD-B42BF85B364D}" destId="{BCF409B1-DEAB-0A4A-850E-FECA3F64BE04}" srcOrd="0" destOrd="0" presId="urn:microsoft.com/office/officeart/2005/8/layout/hierarchy1"/>
    <dgm:cxn modelId="{FBE1645E-B068-F549-BD0C-D0FBB0E6E403}" type="presParOf" srcId="{BB9E64DC-DA9B-6943-80BD-B42BF85B364D}" destId="{8D716574-3440-D948-8286-EE2FBBCE063B}" srcOrd="1" destOrd="0" presId="urn:microsoft.com/office/officeart/2005/8/layout/hierarchy1"/>
    <dgm:cxn modelId="{58AE647C-BB76-F34C-BECD-BA66228B68AF}" type="presParOf" srcId="{8D716574-3440-D948-8286-EE2FBBCE063B}" destId="{02AD95B9-9572-5540-835F-A9083867C8E9}" srcOrd="0" destOrd="0" presId="urn:microsoft.com/office/officeart/2005/8/layout/hierarchy1"/>
    <dgm:cxn modelId="{EC3D1923-88A3-5D48-89D1-C5FC81BF7CE4}" type="presParOf" srcId="{02AD95B9-9572-5540-835F-A9083867C8E9}" destId="{76D76DFF-55CE-744B-8DC7-DEDB461C9A09}" srcOrd="0" destOrd="0" presId="urn:microsoft.com/office/officeart/2005/8/layout/hierarchy1"/>
    <dgm:cxn modelId="{D8706CB5-8C20-634D-ADCD-34C3DE560F92}" type="presParOf" srcId="{02AD95B9-9572-5540-835F-A9083867C8E9}" destId="{C72A99DF-4928-974C-9943-D05ECD52D289}" srcOrd="1" destOrd="0" presId="urn:microsoft.com/office/officeart/2005/8/layout/hierarchy1"/>
    <dgm:cxn modelId="{E910ED12-D52F-5F4D-9EBC-9B7C241D67FE}" type="presParOf" srcId="{8D716574-3440-D948-8286-EE2FBBCE063B}" destId="{416A8B57-94DF-7C42-8781-C217F8AC51DB}" srcOrd="1" destOrd="0" presId="urn:microsoft.com/office/officeart/2005/8/layout/hierarchy1"/>
    <dgm:cxn modelId="{FBB79B44-0624-9141-B502-0234FBB8D7F9}" type="presParOf" srcId="{BB9E64DC-DA9B-6943-80BD-B42BF85B364D}" destId="{73280D05-45C7-3F45-9D72-D43D09ACA780}" srcOrd="2" destOrd="0" presId="urn:microsoft.com/office/officeart/2005/8/layout/hierarchy1"/>
    <dgm:cxn modelId="{D1D11678-E32D-5144-BE28-D6668A23A04D}" type="presParOf" srcId="{BB9E64DC-DA9B-6943-80BD-B42BF85B364D}" destId="{78A60D23-FCBA-5846-8FF6-542CF6DCA960}" srcOrd="3" destOrd="0" presId="urn:microsoft.com/office/officeart/2005/8/layout/hierarchy1"/>
    <dgm:cxn modelId="{FBE97EAA-98EF-1642-8D72-EA099CB3825F}" type="presParOf" srcId="{78A60D23-FCBA-5846-8FF6-542CF6DCA960}" destId="{4F9F057E-C899-1D46-B8F8-910A380DB00A}" srcOrd="0" destOrd="0" presId="urn:microsoft.com/office/officeart/2005/8/layout/hierarchy1"/>
    <dgm:cxn modelId="{EB2269DD-E56C-2E46-93F3-5B5CB25D2974}" type="presParOf" srcId="{4F9F057E-C899-1D46-B8F8-910A380DB00A}" destId="{60DD9582-65CE-0D44-9472-19CA19A0F759}" srcOrd="0" destOrd="0" presId="urn:microsoft.com/office/officeart/2005/8/layout/hierarchy1"/>
    <dgm:cxn modelId="{6C227E7D-7579-5546-813A-D3044D05DA73}" type="presParOf" srcId="{4F9F057E-C899-1D46-B8F8-910A380DB00A}" destId="{6F7D695E-A629-5E49-964E-AFCDCD737686}" srcOrd="1" destOrd="0" presId="urn:microsoft.com/office/officeart/2005/8/layout/hierarchy1"/>
    <dgm:cxn modelId="{A39B4DF0-5747-044D-A47A-E871271BF64A}" type="presParOf" srcId="{78A60D23-FCBA-5846-8FF6-542CF6DCA960}" destId="{7AA5A32E-5422-3146-B3CF-CBE92BDDF3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80D05-45C7-3F45-9D72-D43D09ACA780}">
      <dsp:nvSpPr>
        <dsp:cNvPr id="0" name=""/>
        <dsp:cNvSpPr/>
      </dsp:nvSpPr>
      <dsp:spPr>
        <a:xfrm>
          <a:off x="7710666" y="4028257"/>
          <a:ext cx="1324748" cy="630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640"/>
              </a:lnTo>
              <a:lnTo>
                <a:pt x="1324748" y="429640"/>
              </a:lnTo>
              <a:lnTo>
                <a:pt x="1324748" y="630460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09B1-DEAB-0A4A-850E-FECA3F64BE04}">
      <dsp:nvSpPr>
        <dsp:cNvPr id="0" name=""/>
        <dsp:cNvSpPr/>
      </dsp:nvSpPr>
      <dsp:spPr>
        <a:xfrm>
          <a:off x="6385917" y="4028257"/>
          <a:ext cx="1324748" cy="630460"/>
        </a:xfrm>
        <a:custGeom>
          <a:avLst/>
          <a:gdLst/>
          <a:ahLst/>
          <a:cxnLst/>
          <a:rect l="0" t="0" r="0" b="0"/>
          <a:pathLst>
            <a:path>
              <a:moveTo>
                <a:pt x="1324748" y="0"/>
              </a:moveTo>
              <a:lnTo>
                <a:pt x="1324748" y="429640"/>
              </a:lnTo>
              <a:lnTo>
                <a:pt x="0" y="429640"/>
              </a:lnTo>
              <a:lnTo>
                <a:pt x="0" y="630460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F6F16-6F1D-4040-A069-881483DBC4FE}">
      <dsp:nvSpPr>
        <dsp:cNvPr id="0" name=""/>
        <dsp:cNvSpPr/>
      </dsp:nvSpPr>
      <dsp:spPr>
        <a:xfrm>
          <a:off x="5061168" y="2021262"/>
          <a:ext cx="2649497" cy="630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640"/>
              </a:lnTo>
              <a:lnTo>
                <a:pt x="2649497" y="429640"/>
              </a:lnTo>
              <a:lnTo>
                <a:pt x="2649497" y="63046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D1AD3-0962-3747-83A0-1B28F1030C89}">
      <dsp:nvSpPr>
        <dsp:cNvPr id="0" name=""/>
        <dsp:cNvSpPr/>
      </dsp:nvSpPr>
      <dsp:spPr>
        <a:xfrm>
          <a:off x="2411670" y="4028257"/>
          <a:ext cx="1324748" cy="630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640"/>
              </a:lnTo>
              <a:lnTo>
                <a:pt x="1324748" y="429640"/>
              </a:lnTo>
              <a:lnTo>
                <a:pt x="1324748" y="630460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535F6-1710-7345-8317-00E2E1C291A6}">
      <dsp:nvSpPr>
        <dsp:cNvPr id="0" name=""/>
        <dsp:cNvSpPr/>
      </dsp:nvSpPr>
      <dsp:spPr>
        <a:xfrm>
          <a:off x="1086921" y="4028257"/>
          <a:ext cx="1324748" cy="630460"/>
        </a:xfrm>
        <a:custGeom>
          <a:avLst/>
          <a:gdLst/>
          <a:ahLst/>
          <a:cxnLst/>
          <a:rect l="0" t="0" r="0" b="0"/>
          <a:pathLst>
            <a:path>
              <a:moveTo>
                <a:pt x="1324748" y="0"/>
              </a:moveTo>
              <a:lnTo>
                <a:pt x="1324748" y="429640"/>
              </a:lnTo>
              <a:lnTo>
                <a:pt x="0" y="429640"/>
              </a:lnTo>
              <a:lnTo>
                <a:pt x="0" y="630460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9E92A-3EB2-8A49-8E13-2A3507921326}">
      <dsp:nvSpPr>
        <dsp:cNvPr id="0" name=""/>
        <dsp:cNvSpPr/>
      </dsp:nvSpPr>
      <dsp:spPr>
        <a:xfrm>
          <a:off x="2411670" y="2021262"/>
          <a:ext cx="2649497" cy="630460"/>
        </a:xfrm>
        <a:custGeom>
          <a:avLst/>
          <a:gdLst/>
          <a:ahLst/>
          <a:cxnLst/>
          <a:rect l="0" t="0" r="0" b="0"/>
          <a:pathLst>
            <a:path>
              <a:moveTo>
                <a:pt x="2649497" y="0"/>
              </a:moveTo>
              <a:lnTo>
                <a:pt x="2649497" y="429640"/>
              </a:lnTo>
              <a:lnTo>
                <a:pt x="0" y="429640"/>
              </a:lnTo>
              <a:lnTo>
                <a:pt x="0" y="63046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98F79-4F54-2242-8E2A-AB62EDD33F93}">
      <dsp:nvSpPr>
        <dsp:cNvPr id="0" name=""/>
        <dsp:cNvSpPr/>
      </dsp:nvSpPr>
      <dsp:spPr>
        <a:xfrm>
          <a:off x="3977282" y="644728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4420E-F31B-F148-B650-AC110B47D7A6}">
      <dsp:nvSpPr>
        <dsp:cNvPr id="0" name=""/>
        <dsp:cNvSpPr/>
      </dsp:nvSpPr>
      <dsp:spPr>
        <a:xfrm>
          <a:off x="4218146" y="873548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미국의 </a:t>
          </a:r>
          <a:endParaRPr lang="en-US" altLang="ko-KR" sz="2500" b="0" i="0" kern="120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 err="1">
              <a:latin typeface="NanumBarunGothic" panose="020B0603020101020101" pitchFamily="34" charset="-127"/>
              <a:ea typeface="NanumBarunGothic" panose="020B0603020101020101" pitchFamily="34" charset="-127"/>
            </a:rPr>
            <a:t>테이퍼링</a:t>
          </a:r>
          <a:endParaRPr lang="ko-KR" altLang="en-US" sz="2500" b="0" i="0" kern="120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</dsp:txBody>
      <dsp:txXfrm>
        <a:off x="4258463" y="913865"/>
        <a:ext cx="2087136" cy="1295900"/>
      </dsp:txXfrm>
    </dsp:sp>
    <dsp:sp modelId="{F58923C1-71ED-EA4C-8F3C-344A40E9AF96}">
      <dsp:nvSpPr>
        <dsp:cNvPr id="0" name=""/>
        <dsp:cNvSpPr/>
      </dsp:nvSpPr>
      <dsp:spPr>
        <a:xfrm>
          <a:off x="1327784" y="2651722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569F9-00C6-A943-B721-05D56405EEBE}">
      <dsp:nvSpPr>
        <dsp:cNvPr id="0" name=""/>
        <dsp:cNvSpPr/>
      </dsp:nvSpPr>
      <dsp:spPr>
        <a:xfrm>
          <a:off x="1568648" y="2880542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외환시장</a:t>
          </a:r>
        </a:p>
      </dsp:txBody>
      <dsp:txXfrm>
        <a:off x="1608965" y="2920859"/>
        <a:ext cx="2087136" cy="1295900"/>
      </dsp:txXfrm>
    </dsp:sp>
    <dsp:sp modelId="{D1966C3D-FF84-C546-8372-BD5F82DECA73}">
      <dsp:nvSpPr>
        <dsp:cNvPr id="0" name=""/>
        <dsp:cNvSpPr/>
      </dsp:nvSpPr>
      <dsp:spPr>
        <a:xfrm>
          <a:off x="3036" y="4658717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AA347-4DFF-9C44-9815-73C8C8118B58}">
      <dsp:nvSpPr>
        <dsp:cNvPr id="0" name=""/>
        <dsp:cNvSpPr/>
      </dsp:nvSpPr>
      <dsp:spPr>
        <a:xfrm>
          <a:off x="243899" y="4887537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달러공급 축소 달러 강세</a:t>
          </a:r>
        </a:p>
      </dsp:txBody>
      <dsp:txXfrm>
        <a:off x="284216" y="4927854"/>
        <a:ext cx="2087136" cy="1295900"/>
      </dsp:txXfrm>
    </dsp:sp>
    <dsp:sp modelId="{751BB958-ABFA-8A4F-BF45-D2461E883A72}">
      <dsp:nvSpPr>
        <dsp:cNvPr id="0" name=""/>
        <dsp:cNvSpPr/>
      </dsp:nvSpPr>
      <dsp:spPr>
        <a:xfrm>
          <a:off x="2652533" y="4658717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F8C89-D2A9-FE4F-A97A-3C9E64CE1A85}">
      <dsp:nvSpPr>
        <dsp:cNvPr id="0" name=""/>
        <dsp:cNvSpPr/>
      </dsp:nvSpPr>
      <dsp:spPr>
        <a:xfrm>
          <a:off x="2893397" y="4887537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엔화대비 </a:t>
          </a:r>
          <a:endParaRPr lang="en-US" altLang="ko-KR" sz="2500" b="0" i="0" kern="120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 err="1">
              <a:latin typeface="NanumBarunGothic" panose="020B0603020101020101" pitchFamily="34" charset="-127"/>
              <a:ea typeface="NanumBarunGothic" panose="020B0603020101020101" pitchFamily="34" charset="-127"/>
            </a:rPr>
            <a:t>원화값</a:t>
          </a: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 절상</a:t>
          </a:r>
        </a:p>
      </dsp:txBody>
      <dsp:txXfrm>
        <a:off x="2933714" y="4927854"/>
        <a:ext cx="2087136" cy="1295900"/>
      </dsp:txXfrm>
    </dsp:sp>
    <dsp:sp modelId="{3F7265E5-3219-5541-A3D8-1C173C4590E1}">
      <dsp:nvSpPr>
        <dsp:cNvPr id="0" name=""/>
        <dsp:cNvSpPr/>
      </dsp:nvSpPr>
      <dsp:spPr>
        <a:xfrm>
          <a:off x="6626780" y="2651722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E19C6-827F-9C46-BCB8-A044E57F95F5}">
      <dsp:nvSpPr>
        <dsp:cNvPr id="0" name=""/>
        <dsp:cNvSpPr/>
      </dsp:nvSpPr>
      <dsp:spPr>
        <a:xfrm>
          <a:off x="6867644" y="2880542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금융시장</a:t>
          </a:r>
        </a:p>
      </dsp:txBody>
      <dsp:txXfrm>
        <a:off x="6907961" y="2920859"/>
        <a:ext cx="2087136" cy="1295900"/>
      </dsp:txXfrm>
    </dsp:sp>
    <dsp:sp modelId="{76D76DFF-55CE-744B-8DC7-DEDB461C9A09}">
      <dsp:nvSpPr>
        <dsp:cNvPr id="0" name=""/>
        <dsp:cNvSpPr/>
      </dsp:nvSpPr>
      <dsp:spPr>
        <a:xfrm>
          <a:off x="5302031" y="4658717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99DF-4928-974C-9943-D05ECD52D289}">
      <dsp:nvSpPr>
        <dsp:cNvPr id="0" name=""/>
        <dsp:cNvSpPr/>
      </dsp:nvSpPr>
      <dsp:spPr>
        <a:xfrm>
          <a:off x="5542895" y="4887537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미국시장 </a:t>
          </a:r>
          <a:endParaRPr lang="en-US" altLang="ko-KR" sz="2500" b="0" i="0" kern="1200" dirty="0">
            <a:latin typeface="NanumBarunGothic" panose="020B0603020101020101" pitchFamily="34" charset="-127"/>
            <a:ea typeface="NanumBarunGothic" panose="020B0603020101020101" pitchFamily="34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금리상승</a:t>
          </a:r>
        </a:p>
      </dsp:txBody>
      <dsp:txXfrm>
        <a:off x="5583212" y="4927854"/>
        <a:ext cx="2087136" cy="1295900"/>
      </dsp:txXfrm>
    </dsp:sp>
    <dsp:sp modelId="{60DD9582-65CE-0D44-9472-19CA19A0F759}">
      <dsp:nvSpPr>
        <dsp:cNvPr id="0" name=""/>
        <dsp:cNvSpPr/>
      </dsp:nvSpPr>
      <dsp:spPr>
        <a:xfrm>
          <a:off x="7951529" y="4658717"/>
          <a:ext cx="2167770" cy="1376534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D695E-A629-5E49-964E-AFCDCD737686}">
      <dsp:nvSpPr>
        <dsp:cNvPr id="0" name=""/>
        <dsp:cNvSpPr/>
      </dsp:nvSpPr>
      <dsp:spPr>
        <a:xfrm>
          <a:off x="8192392" y="4887537"/>
          <a:ext cx="2167770" cy="1376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0" i="0" kern="1200" dirty="0">
              <a:latin typeface="NanumBarunGothic" panose="020B0603020101020101" pitchFamily="34" charset="-127"/>
              <a:ea typeface="NanumBarunGothic" panose="020B0603020101020101" pitchFamily="34" charset="-127"/>
            </a:rPr>
            <a:t>국내 시장 금리 상승 가능성</a:t>
          </a:r>
        </a:p>
      </dsp:txBody>
      <dsp:txXfrm>
        <a:off x="8232709" y="4927854"/>
        <a:ext cx="2087136" cy="129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A331D-907D-7844-BF72-063D41AC81D9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FD6AA-E011-B24B-A59A-AC83FE598D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462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FD6AA-E011-B24B-A59A-AC83FE598D8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52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7D6661-B4EC-4AD6-ADD2-E25C7CBC21D5}"/>
              </a:ext>
            </a:extLst>
          </p:cNvPr>
          <p:cNvSpPr txBox="1"/>
          <p:nvPr/>
        </p:nvSpPr>
        <p:spPr>
          <a:xfrm>
            <a:off x="4343400" y="3087112"/>
            <a:ext cx="9920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팬데믹이</a:t>
            </a:r>
            <a:r>
              <a:rPr lang="ko-KR" altLang="en-US" sz="9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바꿔놓은</a:t>
            </a:r>
            <a:endParaRPr lang="en-US" altLang="ko-KR" sz="9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주식 시장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5BC42-4D10-43E8-8919-3BCF3CEDBE55}"/>
              </a:ext>
            </a:extLst>
          </p:cNvPr>
          <p:cNvSpPr txBox="1"/>
          <p:nvPr/>
        </p:nvSpPr>
        <p:spPr>
          <a:xfrm>
            <a:off x="7162800" y="2019300"/>
            <a:ext cx="397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 종가 예측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CA677-8F45-4239-A97A-14B814C866FB}"/>
              </a:ext>
            </a:extLst>
          </p:cNvPr>
          <p:cNvSpPr txBox="1"/>
          <p:nvPr/>
        </p:nvSpPr>
        <p:spPr>
          <a:xfrm>
            <a:off x="6477000" y="667768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업종간 동향과 시사점을 중심으로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A7B59C-521E-4838-B300-DFCCE201AAD5}"/>
              </a:ext>
            </a:extLst>
          </p:cNvPr>
          <p:cNvSpPr txBox="1"/>
          <p:nvPr/>
        </p:nvSpPr>
        <p:spPr>
          <a:xfrm>
            <a:off x="13358813" y="7571482"/>
            <a:ext cx="4031664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박ㅇㅇ</a:t>
            </a:r>
            <a:r>
              <a:rPr lang="ko-KR" altLang="en-US" sz="2800" b="1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배ㅇㅇ</a:t>
            </a:r>
            <a:r>
              <a:rPr lang="ko-KR" altLang="en-US" sz="2800" b="1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김윤명 </a:t>
            </a:r>
            <a:r>
              <a:rPr lang="ko-KR" altLang="en-US" sz="2800" b="1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이ㅇㅇ</a:t>
            </a:r>
            <a:r>
              <a:rPr lang="ko-KR" altLang="en-US" sz="2800" b="1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황ㅇㅇ</a:t>
            </a:r>
            <a:endParaRPr lang="ko-KR" altLang="en-US" sz="2800" b="1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179" y="2666317"/>
            <a:ext cx="4235985" cy="1838669"/>
            <a:chOff x="7023179" y="2666317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17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9209" y="2666317"/>
            <a:ext cx="4235985" cy="1838669"/>
            <a:chOff x="1759209" y="2666317"/>
            <a:chExt cx="4235985" cy="1838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87150" y="2666317"/>
            <a:ext cx="4235985" cy="1838669"/>
            <a:chOff x="12287150" y="2666317"/>
            <a:chExt cx="4235985" cy="18386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7150" y="2666317"/>
              <a:ext cx="4235985" cy="183866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878D10-ACB0-46E2-9BF6-24F229B79781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STANDARD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B45CF6-FC4F-4991-AC5B-1F105432DBA0}"/>
              </a:ext>
            </a:extLst>
          </p:cNvPr>
          <p:cNvSpPr txBox="1"/>
          <p:nvPr/>
        </p:nvSpPr>
        <p:spPr>
          <a:xfrm>
            <a:off x="1600200" y="5068064"/>
            <a:ext cx="16154400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대표할 수 있는 대형주 위주의 주가지수인 </a:t>
            </a:r>
            <a:r>
              <a:rPr kumimoji="1" lang="en-US" altLang="ko-KR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KOSPI 200</a:t>
            </a: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분석</a:t>
            </a: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kumimoji="1" lang="ko-KR" altLang="en-US" sz="3600" dirty="0" err="1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팬데믹</a:t>
            </a: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전후 </a:t>
            </a:r>
            <a:r>
              <a:rPr kumimoji="1" lang="en-US" altLang="ko-KR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1~3</a:t>
            </a: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년을 기준으로</a:t>
            </a:r>
            <a:r>
              <a:rPr kumimoji="1" lang="en-US" altLang="ko-KR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구간을 다양하게 설정</a:t>
            </a: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산업별로 </a:t>
            </a:r>
            <a:r>
              <a:rPr kumimoji="1" lang="en-US" altLang="ko-KR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sector</a:t>
            </a:r>
            <a:r>
              <a:rPr kumimoji="1" lang="ko-KR" altLang="en-US" sz="36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나누어 유의미한 분석 결과를 도출</a:t>
            </a: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kumimoji="1" lang="en-US" altLang="ko-KR" sz="36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B08A53-E546-4F4C-A18E-09BAD6C215F6}"/>
              </a:ext>
            </a:extLst>
          </p:cNvPr>
          <p:cNvSpPr txBox="1"/>
          <p:nvPr/>
        </p:nvSpPr>
        <p:spPr>
          <a:xfrm>
            <a:off x="2355252" y="3205061"/>
            <a:ext cx="2902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KOSPI 200</a:t>
            </a:r>
            <a:endParaRPr lang="ko-KR" altLang="en-US" sz="440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00A40E-16D8-4411-A982-34625BEE6200}"/>
              </a:ext>
            </a:extLst>
          </p:cNvPr>
          <p:cNvSpPr txBox="1"/>
          <p:nvPr/>
        </p:nvSpPr>
        <p:spPr>
          <a:xfrm>
            <a:off x="7691583" y="3200930"/>
            <a:ext cx="2902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1~3</a:t>
            </a:r>
            <a:r>
              <a:rPr lang="ko-KR" altLang="en-US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BF440B-96E7-4755-8141-26DB8B93CA2A}"/>
              </a:ext>
            </a:extLst>
          </p:cNvPr>
          <p:cNvSpPr txBox="1"/>
          <p:nvPr/>
        </p:nvSpPr>
        <p:spPr>
          <a:xfrm>
            <a:off x="12953868" y="3181192"/>
            <a:ext cx="2902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산업별 분석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8072757" y="3223896"/>
            <a:ext cx="1981225" cy="60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70F7A-7C2D-45C0-A52B-65EDDCAF1E20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413A-1C73-435D-9536-476E125FC437}"/>
              </a:ext>
            </a:extLst>
          </p:cNvPr>
          <p:cNvSpPr txBox="1"/>
          <p:nvPr/>
        </p:nvSpPr>
        <p:spPr>
          <a:xfrm>
            <a:off x="3916013" y="5928330"/>
            <a:ext cx="104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4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TIME-TABLE</a:t>
            </a:r>
            <a:endParaRPr lang="ko-KR" altLang="en-US" sz="4800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28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242AE88C-5ECE-48DD-8B3B-8F002FFA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09086"/>
              </p:ext>
            </p:extLst>
          </p:nvPr>
        </p:nvGraphicFramePr>
        <p:xfrm>
          <a:off x="838200" y="1943100"/>
          <a:ext cx="16764000" cy="749671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57056788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7073909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03661774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4510845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880907034"/>
                    </a:ext>
                  </a:extLst>
                </a:gridCol>
              </a:tblGrid>
              <a:tr h="61647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ore-KR" altLang="en-US" sz="2000" b="1" i="0" kern="120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ore-KR" altLang="en-US" sz="2000" b="1" i="0" kern="120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ore-KR" altLang="en-US" sz="2000" b="1" i="0" kern="120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ore-KR" sz="2000" b="1" kern="120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kern="120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/6</a:t>
                      </a:r>
                      <a:endParaRPr lang="ko-Kore-KR" altLang="en-US" sz="2000" b="1" i="0" kern="120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ore-KR" sz="2000" b="1" kern="120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kern="120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/7</a:t>
                      </a:r>
                      <a:endParaRPr lang="ko-Kore-KR" altLang="en-US" sz="2000" b="1" i="0" kern="120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068463"/>
                  </a:ext>
                </a:extLst>
              </a:tr>
              <a:tr h="616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사전조사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FF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58757"/>
                  </a:ext>
                </a:extLst>
              </a:tr>
              <a:tr h="616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/10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/11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/12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/13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/14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56774"/>
                  </a:ext>
                </a:extLst>
              </a:tr>
              <a:tr h="616474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발표 준비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FF1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73076"/>
                  </a:ext>
                </a:extLst>
              </a:tr>
              <a:tr h="616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1/17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1/18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1/19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1/20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1/21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11237"/>
                  </a:ext>
                </a:extLst>
              </a:tr>
              <a:tr h="616474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코드분석</a:t>
                      </a:r>
                      <a:r>
                        <a:rPr lang="ko-KR" altLang="en-US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2000" b="1" i="0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 EDA &amp; </a:t>
                      </a:r>
                      <a:r>
                        <a:rPr lang="ko-KR" altLang="en-US" sz="2000" b="1" i="0" dirty="0" err="1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105"/>
                  </a:ext>
                </a:extLst>
              </a:tr>
              <a:tr h="616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1/24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1/25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1/26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/27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1/28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944758"/>
                  </a:ext>
                </a:extLst>
              </a:tr>
              <a:tr h="616474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모델링</a:t>
                      </a: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전처리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FBD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002607"/>
                  </a:ext>
                </a:extLst>
              </a:tr>
              <a:tr h="715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/31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/1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/2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/3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/4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414656"/>
                  </a:ext>
                </a:extLst>
              </a:tr>
              <a:tr h="616474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</a:t>
                      </a:r>
                      <a:r>
                        <a:rPr lang="ko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연휴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52509"/>
                  </a:ext>
                </a:extLst>
              </a:tr>
              <a:tr h="616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/7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2/8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/9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84312"/>
                  </a:ext>
                </a:extLst>
              </a:tr>
              <a:tr h="616474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코드</a:t>
                      </a:r>
                      <a:r>
                        <a:rPr lang="ko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 및 확인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KoPubDotum_Pro Bold" pitchFamily="2" charset="-127"/>
                          <a:ea typeface="KoPubDotum_Pro Bold" pitchFamily="2" charset="-127"/>
                        </a:rPr>
                        <a:t>코드</a:t>
                      </a:r>
                      <a:r>
                        <a:rPr lang="ko-KR" altLang="en-US" sz="1600" b="1" i="0" dirty="0">
                          <a:latin typeface="KoPubDotum_Pro Bold" pitchFamily="2" charset="-127"/>
                          <a:ea typeface="KoPubDotum_Pro Bold" pitchFamily="2" charset="-127"/>
                        </a:rPr>
                        <a:t> 수정 및 확인</a:t>
                      </a:r>
                      <a:endParaRPr lang="ko-Kore-KR" altLang="en-US" sz="1600" b="1" i="0" dirty="0">
                        <a:latin typeface="KoPubDotum_Pro Bold" pitchFamily="2" charset="-127"/>
                        <a:ea typeface="KoPubDotum_Pro Bold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  <a:r>
                        <a:rPr lang="ko-KR" altLang="en-US" sz="2000" b="1" dirty="0">
                          <a:solidFill>
                            <a:srgbClr val="69468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준비</a:t>
                      </a: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2000" b="1" i="0" dirty="0">
                        <a:solidFill>
                          <a:srgbClr val="69468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9689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A40828A-0EDC-45F0-802D-829570C493E1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TIMETABLE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90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660000">
            <a:off x="8033101" y="3190657"/>
            <a:ext cx="1981225" cy="603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F7A88-6855-0342-BFE7-868298A7E633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BB636-D5F0-FD4E-9807-E0B89027DE23}"/>
              </a:ext>
            </a:extLst>
          </p:cNvPr>
          <p:cNvSpPr txBox="1"/>
          <p:nvPr/>
        </p:nvSpPr>
        <p:spPr>
          <a:xfrm>
            <a:off x="3916013" y="5928330"/>
            <a:ext cx="104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656" y="2628571"/>
            <a:ext cx="3010143" cy="3010143"/>
            <a:chOff x="1352656" y="2628571"/>
            <a:chExt cx="3010143" cy="3010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52656" y="2628571"/>
              <a:ext cx="3010143" cy="3010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49092" y="2628571"/>
            <a:ext cx="3010143" cy="3010143"/>
            <a:chOff x="5549092" y="2628571"/>
            <a:chExt cx="3010143" cy="3010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549092" y="2628571"/>
              <a:ext cx="3010143" cy="3010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41963" y="2628571"/>
            <a:ext cx="3010143" cy="3010143"/>
            <a:chOff x="13941963" y="2628571"/>
            <a:chExt cx="3010143" cy="3010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941963" y="2628571"/>
              <a:ext cx="3010143" cy="3010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45528" y="2628571"/>
            <a:ext cx="3010143" cy="3010143"/>
            <a:chOff x="9745528" y="2628571"/>
            <a:chExt cx="3010143" cy="3010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745528" y="2628571"/>
              <a:ext cx="3010143" cy="301014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3A7BBA-2359-DB43-845C-58029F9C6F20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PROCESS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EAE62-6C4F-BE4A-B217-D5A7C8A2A473}"/>
              </a:ext>
            </a:extLst>
          </p:cNvPr>
          <p:cNvSpPr txBox="1"/>
          <p:nvPr/>
        </p:nvSpPr>
        <p:spPr>
          <a:xfrm>
            <a:off x="6400800" y="3833268"/>
            <a:ext cx="164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1" lang="ko-Kore-KR" altLang="en-US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85CBCB-8A7F-0C43-8C43-6ABC3E58D7C8}"/>
              </a:ext>
            </a:extLst>
          </p:cNvPr>
          <p:cNvSpPr txBox="1"/>
          <p:nvPr/>
        </p:nvSpPr>
        <p:spPr>
          <a:xfrm>
            <a:off x="2312546" y="3822877"/>
            <a:ext cx="1090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</a:t>
            </a:r>
            <a:endParaRPr kumimoji="1" lang="ko-Kore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125799-E9FD-0B43-8F78-A09AAE656583}"/>
              </a:ext>
            </a:extLst>
          </p:cNvPr>
          <p:cNvSpPr txBox="1"/>
          <p:nvPr/>
        </p:nvSpPr>
        <p:spPr>
          <a:xfrm>
            <a:off x="10210800" y="378804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</a:t>
            </a:r>
            <a:endParaRPr kumimoji="1" lang="ko-Kore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9362C-0312-CA44-B8A3-F19B48DD25FF}"/>
              </a:ext>
            </a:extLst>
          </p:cNvPr>
          <p:cNvSpPr txBox="1"/>
          <p:nvPr/>
        </p:nvSpPr>
        <p:spPr>
          <a:xfrm>
            <a:off x="14325600" y="3801711"/>
            <a:ext cx="238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evaluation</a:t>
            </a:r>
            <a:endParaRPr kumimoji="1" lang="ko-Kore-KR" altLang="en-US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3DE888-CB0C-544E-BFE3-E42E9E717E6A}"/>
              </a:ext>
            </a:extLst>
          </p:cNvPr>
          <p:cNvSpPr txBox="1"/>
          <p:nvPr/>
        </p:nvSpPr>
        <p:spPr>
          <a:xfrm>
            <a:off x="9832720" y="6367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알고리즘 사용</a:t>
            </a:r>
            <a:endParaRPr kumimoji="1" lang="ko-Kore-KR" altLang="en-US" sz="2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FB7F3-8094-4E4E-951F-E7DB2F6234BC}"/>
              </a:ext>
            </a:extLst>
          </p:cNvPr>
          <p:cNvSpPr txBox="1"/>
          <p:nvPr/>
        </p:nvSpPr>
        <p:spPr>
          <a:xfrm>
            <a:off x="14162979" y="6342475"/>
            <a:ext cx="278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및 평가</a:t>
            </a:r>
            <a:endParaRPr kumimoji="1" lang="ko-Kore-KR" altLang="en-US" sz="2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844BAC-DAA6-B74E-BF22-C6CF514CDF78}"/>
              </a:ext>
            </a:extLst>
          </p:cNvPr>
          <p:cNvSpPr txBox="1"/>
          <p:nvPr/>
        </p:nvSpPr>
        <p:spPr>
          <a:xfrm>
            <a:off x="14162979" y="7277100"/>
            <a:ext cx="301014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Holdout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K-fold CV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LOOCV</a:t>
            </a:r>
            <a:endParaRPr kumimoji="1" lang="ko-Kore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BEEFFE-30D3-6E43-884F-0FB039AFF53D}"/>
              </a:ext>
            </a:extLst>
          </p:cNvPr>
          <p:cNvSpPr txBox="1"/>
          <p:nvPr/>
        </p:nvSpPr>
        <p:spPr>
          <a:xfrm>
            <a:off x="5198672" y="6367275"/>
            <a:ext cx="3568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</a:t>
            </a:r>
            <a:r>
              <a:rPr kumimoji="1" lang="en-US" altLang="ko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&amp; text data</a:t>
            </a:r>
            <a:endParaRPr kumimoji="1" lang="ko-Kore-KR" altLang="en-US" sz="2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92C649-C96D-4E8F-85E1-104C8E050D85}"/>
              </a:ext>
            </a:extLst>
          </p:cNvPr>
          <p:cNvSpPr txBox="1"/>
          <p:nvPr/>
        </p:nvSpPr>
        <p:spPr>
          <a:xfrm>
            <a:off x="965337" y="6342475"/>
            <a:ext cx="3386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의미 찾기</a:t>
            </a:r>
            <a:endParaRPr kumimoji="1" lang="ko-Kore-KR" altLang="en-US" sz="2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7387C-3D5A-4DD4-80F4-A46042699413}"/>
              </a:ext>
            </a:extLst>
          </p:cNvPr>
          <p:cNvSpPr txBox="1"/>
          <p:nvPr/>
        </p:nvSpPr>
        <p:spPr>
          <a:xfrm>
            <a:off x="5231580" y="7301901"/>
            <a:ext cx="35358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features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범위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</a:t>
            </a:r>
            <a:endParaRPr lang="en-US" altLang="ko-KR" sz="2400" b="0" i="0" dirty="0">
              <a:solidFill>
                <a:srgbClr val="69468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 등 정제 작업</a:t>
            </a:r>
            <a:endParaRPr lang="en-US" altLang="ko-KR" sz="2400" b="0" i="0" dirty="0">
              <a:solidFill>
                <a:srgbClr val="69468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 분석 </a:t>
            </a: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분류</a:t>
            </a:r>
            <a:endParaRPr kumimoji="1" lang="ko-Kore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FA555-6CA4-44E4-A4ED-3FB907CBB7D2}"/>
              </a:ext>
            </a:extLst>
          </p:cNvPr>
          <p:cNvSpPr txBox="1"/>
          <p:nvPr/>
        </p:nvSpPr>
        <p:spPr>
          <a:xfrm>
            <a:off x="890399" y="7277101"/>
            <a:ext cx="35358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통계 및 상관도 분석 </a:t>
            </a:r>
            <a:endParaRPr lang="en-US" altLang="ko-KR" sz="2400" b="0" i="0" dirty="0">
              <a:solidFill>
                <a:srgbClr val="69468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도메인 이해</a:t>
            </a:r>
            <a:endParaRPr lang="en-US" altLang="ko-KR" sz="2400" b="0" i="0" dirty="0">
              <a:solidFill>
                <a:srgbClr val="69468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 대상 데이터 확인</a:t>
            </a:r>
            <a:endParaRPr kumimoji="1" lang="ko-Kore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769261-FEB8-4181-B7D7-3BB719AD6E04}"/>
              </a:ext>
            </a:extLst>
          </p:cNvPr>
          <p:cNvSpPr txBox="1"/>
          <p:nvPr/>
        </p:nvSpPr>
        <p:spPr>
          <a:xfrm>
            <a:off x="9745528" y="7277100"/>
            <a:ext cx="35358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ANN, </a:t>
            </a: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SVM, NB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6946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GA,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FA, DNN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RA, HA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선별</a:t>
            </a:r>
            <a:endParaRPr kumimoji="1" lang="ko-Kore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988279" y="2262575"/>
            <a:ext cx="6954579" cy="6954579"/>
          </a:xfrm>
          <a:prstGeom prst="rect">
            <a:avLst/>
          </a:prstGeom>
          <a:solidFill>
            <a:srgbClr val="826595"/>
          </a:solidFill>
          <a:ln>
            <a:solidFill>
              <a:srgbClr val="826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3470" y="2800956"/>
            <a:ext cx="2590800" cy="592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62870" y="2800956"/>
            <a:ext cx="3657600" cy="592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4610" y="3086100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sz="2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12024" y="3086100"/>
            <a:ext cx="1159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21134" y="5819994"/>
            <a:ext cx="1435472" cy="484767"/>
          </a:xfrm>
          <a:prstGeom prst="rect">
            <a:avLst/>
          </a:prstGeom>
          <a:solidFill>
            <a:schemeClr val="bg1"/>
          </a:solidFill>
          <a:ln>
            <a:solidFill>
              <a:srgbClr val="948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parser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19400" y="7325733"/>
            <a:ext cx="1435472" cy="484767"/>
          </a:xfrm>
          <a:prstGeom prst="rect">
            <a:avLst/>
          </a:prstGeom>
          <a:solidFill>
            <a:schemeClr val="bg1"/>
          </a:solidFill>
          <a:ln>
            <a:solidFill>
              <a:srgbClr val="948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crawling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>
            <a:stCxn id="23" idx="2"/>
            <a:endCxn id="34" idx="0"/>
          </p:cNvCxnSpPr>
          <p:nvPr/>
        </p:nvCxnSpPr>
        <p:spPr>
          <a:xfrm flipH="1">
            <a:off x="3537136" y="6304761"/>
            <a:ext cx="1734" cy="1020972"/>
          </a:xfrm>
          <a:prstGeom prst="line">
            <a:avLst/>
          </a:prstGeom>
          <a:ln>
            <a:solidFill>
              <a:srgbClr val="94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3526465" y="4783765"/>
            <a:ext cx="1734" cy="1020972"/>
          </a:xfrm>
          <a:prstGeom prst="line">
            <a:avLst/>
          </a:prstGeom>
          <a:ln>
            <a:solidFill>
              <a:srgbClr val="94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844004" y="3977321"/>
            <a:ext cx="1389732" cy="1013779"/>
            <a:chOff x="448340" y="4378452"/>
            <a:chExt cx="1075660" cy="823031"/>
          </a:xfrm>
        </p:grpSpPr>
        <p:sp>
          <p:nvSpPr>
            <p:cNvPr id="13" name="순서도: 문서 12"/>
            <p:cNvSpPr/>
            <p:nvPr/>
          </p:nvSpPr>
          <p:spPr>
            <a:xfrm>
              <a:off x="609600" y="4378452"/>
              <a:ext cx="914400" cy="612648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rgbClr val="948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순서도: 문서 26"/>
            <p:cNvSpPr/>
            <p:nvPr/>
          </p:nvSpPr>
          <p:spPr>
            <a:xfrm>
              <a:off x="533400" y="4478965"/>
              <a:ext cx="914400" cy="612648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rgbClr val="948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순서도: 문서 27"/>
            <p:cNvSpPr/>
            <p:nvPr/>
          </p:nvSpPr>
          <p:spPr>
            <a:xfrm>
              <a:off x="448340" y="4588835"/>
              <a:ext cx="914400" cy="612648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rgbClr val="948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145465" y="4303947"/>
            <a:ext cx="643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508705" y="4076700"/>
            <a:ext cx="2765929" cy="757240"/>
          </a:xfrm>
          <a:prstGeom prst="rect">
            <a:avLst/>
          </a:prstGeom>
          <a:solidFill>
            <a:schemeClr val="bg1"/>
          </a:solidFill>
          <a:ln>
            <a:solidFill>
              <a:srgbClr val="948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형태소로 분해</a:t>
            </a:r>
            <a:endParaRPr lang="en-US" altLang="ko-KR" sz="20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품사 분류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60360" y="4184149"/>
            <a:ext cx="2765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08705" y="5668394"/>
            <a:ext cx="2765929" cy="757240"/>
          </a:xfrm>
          <a:prstGeom prst="rect">
            <a:avLst/>
          </a:prstGeom>
          <a:solidFill>
            <a:schemeClr val="bg1"/>
          </a:solidFill>
          <a:ln>
            <a:solidFill>
              <a:srgbClr val="948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의미없는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단어 제외</a:t>
            </a:r>
            <a:endParaRPr lang="en-US" altLang="ko-KR" sz="20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전치사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관사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56305" y="7260088"/>
            <a:ext cx="3025695" cy="757240"/>
          </a:xfrm>
          <a:prstGeom prst="rect">
            <a:avLst/>
          </a:prstGeom>
          <a:solidFill>
            <a:schemeClr val="bg1"/>
          </a:solidFill>
          <a:ln>
            <a:solidFill>
              <a:srgbClr val="948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이용한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BERT,fin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BERT)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직선 연결선 35"/>
          <p:cNvCxnSpPr>
            <a:stCxn id="43" idx="2"/>
            <a:endCxn id="45" idx="0"/>
          </p:cNvCxnSpPr>
          <p:nvPr/>
        </p:nvCxnSpPr>
        <p:spPr>
          <a:xfrm>
            <a:off x="6891670" y="4833940"/>
            <a:ext cx="0" cy="834454"/>
          </a:xfrm>
          <a:prstGeom prst="line">
            <a:avLst/>
          </a:prstGeom>
          <a:ln>
            <a:solidFill>
              <a:srgbClr val="94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stCxn id="45" idx="2"/>
            <a:endCxn id="46" idx="0"/>
          </p:cNvCxnSpPr>
          <p:nvPr/>
        </p:nvCxnSpPr>
        <p:spPr>
          <a:xfrm flipH="1">
            <a:off x="6869153" y="6425634"/>
            <a:ext cx="22517" cy="834454"/>
          </a:xfrm>
          <a:prstGeom prst="line">
            <a:avLst/>
          </a:prstGeom>
          <a:ln>
            <a:solidFill>
              <a:srgbClr val="94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BEEFFE-30D3-6E43-884F-0FB039AFF53D}"/>
              </a:ext>
            </a:extLst>
          </p:cNvPr>
          <p:cNvSpPr txBox="1"/>
          <p:nvPr/>
        </p:nvSpPr>
        <p:spPr>
          <a:xfrm>
            <a:off x="9601200" y="6975685"/>
            <a:ext cx="371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800" b="1" dirty="0">
                <a:solidFill>
                  <a:srgbClr val="8265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BERT/fin BERT </a:t>
            </a:r>
            <a:r>
              <a:rPr kumimoji="1" lang="ko-KR" altLang="en-US" sz="2800" b="1" dirty="0">
                <a:solidFill>
                  <a:srgbClr val="8265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특장점</a:t>
            </a:r>
            <a:r>
              <a:rPr kumimoji="1" lang="en-US" altLang="en-US" sz="2800" b="1" dirty="0">
                <a:solidFill>
                  <a:srgbClr val="8265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1" lang="x-none" altLang="en-US" sz="2800" b="1" dirty="0">
              <a:solidFill>
                <a:srgbClr val="82659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299869-91FA-EC45-ABB9-96BD6EA33166}"/>
              </a:ext>
            </a:extLst>
          </p:cNvPr>
          <p:cNvSpPr txBox="1"/>
          <p:nvPr/>
        </p:nvSpPr>
        <p:spPr>
          <a:xfrm>
            <a:off x="9601200" y="7590909"/>
            <a:ext cx="663445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Pre-trained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BERT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가중치들은 언어에 대한 많은 정보를 담고 있어 원하는 문제를 해결하기 위한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fine-tuning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하면 되므로 훈련시간이 짧음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</a:t>
            </a:r>
            <a:r>
              <a:rPr kumimoji="1"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데이터셋만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있어도 좋은 성능을 낼 수 있음</a:t>
            </a:r>
            <a:endParaRPr kumimoji="1" lang="x-none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4AC12E-77F7-BC48-A703-6D7C9A734545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600" dirty="0">
                <a:solidFill>
                  <a:srgbClr val="694680"/>
                </a:solidFill>
                <a:latin typeface="나눔바른고딕" pitchFamily="50" charset="-127"/>
                <a:ea typeface="나눔바른고딕" pitchFamily="50" charset="-127"/>
              </a:rPr>
              <a:t>감성분석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BEEFFE-30D3-6E43-884F-0FB039AFF53D}"/>
              </a:ext>
            </a:extLst>
          </p:cNvPr>
          <p:cNvSpPr txBox="1"/>
          <p:nvPr/>
        </p:nvSpPr>
        <p:spPr>
          <a:xfrm>
            <a:off x="9601200" y="2400300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8265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 의미</a:t>
            </a:r>
            <a:endParaRPr kumimoji="1" lang="x-none" altLang="en-US" sz="2800" b="1" dirty="0">
              <a:solidFill>
                <a:srgbClr val="82659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299869-91FA-EC45-ABB9-96BD6EA33166}"/>
              </a:ext>
            </a:extLst>
          </p:cNvPr>
          <p:cNvSpPr txBox="1"/>
          <p:nvPr/>
        </p:nvSpPr>
        <p:spPr>
          <a:xfrm>
            <a:off x="9601200" y="3015524"/>
            <a:ext cx="663445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텍스트에 들어있는 의견이나 감성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태도 등의 주관적인 정보를 컴퓨터를 통해 분석하는 과정</a:t>
            </a:r>
            <a:endParaRPr kumimoji="1" lang="x-none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BEEFFE-30D3-6E43-884F-0FB039AFF53D}"/>
              </a:ext>
            </a:extLst>
          </p:cNvPr>
          <p:cNvSpPr txBox="1"/>
          <p:nvPr/>
        </p:nvSpPr>
        <p:spPr>
          <a:xfrm>
            <a:off x="9601200" y="476250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8265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 장점 및 기대효과</a:t>
            </a:r>
            <a:endParaRPr kumimoji="1" lang="x-none" altLang="en-US" sz="2800" b="1" dirty="0">
              <a:solidFill>
                <a:srgbClr val="82659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299869-91FA-EC45-ABB9-96BD6EA33166}"/>
              </a:ext>
            </a:extLst>
          </p:cNvPr>
          <p:cNvSpPr txBox="1"/>
          <p:nvPr/>
        </p:nvSpPr>
        <p:spPr>
          <a:xfrm>
            <a:off x="9601200" y="5377724"/>
            <a:ext cx="663445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분석결과를 투자정보로 변환하여 투자의사결정을 지원함으로써 주가예측에 영향을 줄 것으로 기대함</a:t>
            </a:r>
            <a:endParaRPr kumimoji="1" lang="x-none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9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3A7BBA-2359-DB43-845C-58029F9C6F20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F1DF455E-698D-4A0F-8F3D-C398CE1AFFB7}"/>
              </a:ext>
            </a:extLst>
          </p:cNvPr>
          <p:cNvGrpSpPr/>
          <p:nvPr/>
        </p:nvGrpSpPr>
        <p:grpSpPr>
          <a:xfrm>
            <a:off x="7487880" y="2113322"/>
            <a:ext cx="3010143" cy="3010143"/>
            <a:chOff x="9745528" y="2628571"/>
            <a:chExt cx="3010143" cy="3010143"/>
          </a:xfrm>
        </p:grpSpPr>
        <p:pic>
          <p:nvPicPr>
            <p:cNvPr id="8" name="Object 27">
              <a:extLst>
                <a:ext uri="{FF2B5EF4-FFF2-40B4-BE49-F238E27FC236}">
                  <a16:creationId xmlns:a16="http://schemas.microsoft.com/office/drawing/2014/main" id="{1B1067FF-E4E6-4DF1-A81E-BE8677BE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745528" y="2628571"/>
              <a:ext cx="3010143" cy="30101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DD9C95-5FEE-4ECC-B853-110085F3372B}"/>
              </a:ext>
            </a:extLst>
          </p:cNvPr>
          <p:cNvSpPr txBox="1"/>
          <p:nvPr/>
        </p:nvSpPr>
        <p:spPr>
          <a:xfrm>
            <a:off x="7913168" y="3295227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</a:t>
            </a:r>
            <a:endParaRPr kumimoji="1" lang="x-none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034A37B-2987-4A82-99DA-CE788D017505}"/>
              </a:ext>
            </a:extLst>
          </p:cNvPr>
          <p:cNvGrpSpPr/>
          <p:nvPr/>
        </p:nvGrpSpPr>
        <p:grpSpPr>
          <a:xfrm>
            <a:off x="1295400" y="5822877"/>
            <a:ext cx="3704937" cy="1059351"/>
            <a:chOff x="1759209" y="2666317"/>
            <a:chExt cx="4235985" cy="1838669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58B83F8C-A451-4558-A293-6385CB8D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970019E4-5033-4AD7-B628-16D4E92EF2AE}"/>
              </a:ext>
            </a:extLst>
          </p:cNvPr>
          <p:cNvGrpSpPr/>
          <p:nvPr/>
        </p:nvGrpSpPr>
        <p:grpSpPr>
          <a:xfrm>
            <a:off x="5216237" y="5829300"/>
            <a:ext cx="3704937" cy="1059351"/>
            <a:chOff x="1759209" y="2666317"/>
            <a:chExt cx="4235985" cy="1838669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C585F6FD-2875-4C3F-8CBC-9E43CF77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24236C8F-0451-4083-9642-C07DBD57630E}"/>
              </a:ext>
            </a:extLst>
          </p:cNvPr>
          <p:cNvGrpSpPr/>
          <p:nvPr/>
        </p:nvGrpSpPr>
        <p:grpSpPr>
          <a:xfrm>
            <a:off x="9102437" y="5829300"/>
            <a:ext cx="3704937" cy="1059351"/>
            <a:chOff x="1759209" y="2666317"/>
            <a:chExt cx="4235985" cy="183866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CB5F3B7-2BAF-4C6F-BFE2-B2C38C42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6B4808E7-3A2E-4B65-9B55-53B081155F2A}"/>
              </a:ext>
            </a:extLst>
          </p:cNvPr>
          <p:cNvGrpSpPr/>
          <p:nvPr/>
        </p:nvGrpSpPr>
        <p:grpSpPr>
          <a:xfrm>
            <a:off x="13017500" y="5829300"/>
            <a:ext cx="3704937" cy="1059351"/>
            <a:chOff x="1759209" y="2666317"/>
            <a:chExt cx="4235985" cy="1838669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12636454-6FB5-47D9-BE60-424DBF30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70B0FC-194C-4FD5-B9D9-D2DDEE839968}"/>
              </a:ext>
            </a:extLst>
          </p:cNvPr>
          <p:cNvSpPr txBox="1"/>
          <p:nvPr/>
        </p:nvSpPr>
        <p:spPr>
          <a:xfrm>
            <a:off x="1336964" y="5977235"/>
            <a:ext cx="3622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Artificial Neural Network</a:t>
            </a:r>
          </a:p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(ANN)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D67DA-4F4A-4B68-95CE-51E5F9F0D918}"/>
              </a:ext>
            </a:extLst>
          </p:cNvPr>
          <p:cNvSpPr txBox="1"/>
          <p:nvPr/>
        </p:nvSpPr>
        <p:spPr>
          <a:xfrm>
            <a:off x="5266987" y="5977235"/>
            <a:ext cx="3587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Support Vector Machine</a:t>
            </a:r>
          </a:p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(SVM)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06A32-3A65-43CC-BC53-B7F6B4525E1C}"/>
              </a:ext>
            </a:extLst>
          </p:cNvPr>
          <p:cNvSpPr txBox="1"/>
          <p:nvPr/>
        </p:nvSpPr>
        <p:spPr>
          <a:xfrm>
            <a:off x="9677400" y="6108853"/>
            <a:ext cx="2596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Naïve Bayes(NB)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7F72A-01CD-45AE-94B6-BA982AE5AFFB}"/>
              </a:ext>
            </a:extLst>
          </p:cNvPr>
          <p:cNvSpPr txBox="1"/>
          <p:nvPr/>
        </p:nvSpPr>
        <p:spPr>
          <a:xfrm>
            <a:off x="13086471" y="6121719"/>
            <a:ext cx="3567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Genetic Algorithms(GA)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B79400FA-A819-4DC7-A13D-E703A227EDC0}"/>
              </a:ext>
            </a:extLst>
          </p:cNvPr>
          <p:cNvGrpSpPr/>
          <p:nvPr/>
        </p:nvGrpSpPr>
        <p:grpSpPr>
          <a:xfrm>
            <a:off x="1295400" y="7201926"/>
            <a:ext cx="3704937" cy="1059351"/>
            <a:chOff x="1759209" y="2666317"/>
            <a:chExt cx="4235985" cy="1838669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7E3B4570-10DC-4017-8145-127D1F2E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0EA9CECF-49B2-41CC-A18B-711BF9AF8D58}"/>
              </a:ext>
            </a:extLst>
          </p:cNvPr>
          <p:cNvGrpSpPr/>
          <p:nvPr/>
        </p:nvGrpSpPr>
        <p:grpSpPr>
          <a:xfrm>
            <a:off x="5216237" y="7208349"/>
            <a:ext cx="3704937" cy="1059351"/>
            <a:chOff x="1759209" y="2666317"/>
            <a:chExt cx="4235985" cy="1838669"/>
          </a:xfrm>
        </p:grpSpPr>
        <p:pic>
          <p:nvPicPr>
            <p:cNvPr id="25" name="Object 14">
              <a:extLst>
                <a:ext uri="{FF2B5EF4-FFF2-40B4-BE49-F238E27FC236}">
                  <a16:creationId xmlns:a16="http://schemas.microsoft.com/office/drawing/2014/main" id="{8ECE5DBE-8E9E-4981-9D99-4ED9CBD4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4E1B6B82-15FB-403E-990C-29F36622456A}"/>
              </a:ext>
            </a:extLst>
          </p:cNvPr>
          <p:cNvGrpSpPr/>
          <p:nvPr/>
        </p:nvGrpSpPr>
        <p:grpSpPr>
          <a:xfrm>
            <a:off x="9102437" y="7208349"/>
            <a:ext cx="3704937" cy="1059351"/>
            <a:chOff x="1759209" y="2666317"/>
            <a:chExt cx="4235985" cy="1838669"/>
          </a:xfrm>
        </p:grpSpPr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22FA663D-0B2A-4565-A4D5-69598BB0B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4D23702E-1FE2-40BD-A29F-1E60832AEA64}"/>
              </a:ext>
            </a:extLst>
          </p:cNvPr>
          <p:cNvGrpSpPr/>
          <p:nvPr/>
        </p:nvGrpSpPr>
        <p:grpSpPr>
          <a:xfrm>
            <a:off x="13017500" y="7208349"/>
            <a:ext cx="3704937" cy="1059351"/>
            <a:chOff x="1759209" y="2666317"/>
            <a:chExt cx="4235985" cy="1838669"/>
          </a:xfrm>
        </p:grpSpPr>
        <p:pic>
          <p:nvPicPr>
            <p:cNvPr id="30" name="Object 14">
              <a:extLst>
                <a:ext uri="{FF2B5EF4-FFF2-40B4-BE49-F238E27FC236}">
                  <a16:creationId xmlns:a16="http://schemas.microsoft.com/office/drawing/2014/main" id="{641F10B2-2DA1-4E77-8502-0EA595F4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5A8D8FF-6814-498B-B2FC-F3BAA85C1090}"/>
              </a:ext>
            </a:extLst>
          </p:cNvPr>
          <p:cNvSpPr txBox="1"/>
          <p:nvPr/>
        </p:nvSpPr>
        <p:spPr>
          <a:xfrm>
            <a:off x="1847010" y="7356284"/>
            <a:ext cx="2601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Fuzzy Algorithms</a:t>
            </a:r>
          </a:p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(FA)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198C26-0AA4-499F-B7C9-43CD2241DF18}"/>
              </a:ext>
            </a:extLst>
          </p:cNvPr>
          <p:cNvSpPr txBox="1"/>
          <p:nvPr/>
        </p:nvSpPr>
        <p:spPr>
          <a:xfrm>
            <a:off x="5458194" y="7356284"/>
            <a:ext cx="320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Deep Neural Network</a:t>
            </a:r>
          </a:p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(DNN)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BBC55-A6AB-4090-B40A-6C931E6A4BB1}"/>
              </a:ext>
            </a:extLst>
          </p:cNvPr>
          <p:cNvSpPr txBox="1"/>
          <p:nvPr/>
        </p:nvSpPr>
        <p:spPr>
          <a:xfrm>
            <a:off x="9240865" y="7356284"/>
            <a:ext cx="3335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Regression Algorithms</a:t>
            </a:r>
          </a:p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(RA)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68FF0-FA68-494C-9398-E58A783CD491}"/>
              </a:ext>
            </a:extLst>
          </p:cNvPr>
          <p:cNvSpPr txBox="1"/>
          <p:nvPr/>
        </p:nvSpPr>
        <p:spPr>
          <a:xfrm>
            <a:off x="13088688" y="7500768"/>
            <a:ext cx="356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Hybrid Approaches(HA)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62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3A7BBA-2359-DB43-845C-58029F9C6F20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D5CF5-3179-4C11-AAC7-F6C3452EB9C9}"/>
              </a:ext>
            </a:extLst>
          </p:cNvPr>
          <p:cNvSpPr txBox="1"/>
          <p:nvPr/>
        </p:nvSpPr>
        <p:spPr>
          <a:xfrm>
            <a:off x="228600" y="1714500"/>
            <a:ext cx="17983200" cy="750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3600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인공신경망이라고 불리며 사람의 신경망 원리와 구조를 모방하여 만든 기계학습 알고리즘</a:t>
            </a:r>
            <a:endParaRPr lang="en-US" altLang="ko-KR" sz="3600" spc="-3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DNN</a:t>
            </a:r>
            <a:r>
              <a:rPr lang="en-US" altLang="ko-KR" sz="3600" spc="-300" dirty="0">
                <a:solidFill>
                  <a:srgbClr val="694680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ANN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기법의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변형으로 모델 내 은닉층을 많이 늘려서 학습의 결과를 향상시키는 방법</a:t>
            </a:r>
            <a:endParaRPr lang="en-US" altLang="ko-KR" sz="3600" spc="-3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 학습의 분야 중 하나로 패턴 인식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분석을 위한 지도 학습 모델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분류나 회귀분석 등에 이용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NB(Naive Bayes)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특성들 사이의 독립을 가정하는 </a:t>
            </a:r>
            <a:r>
              <a:rPr lang="ko-KR" altLang="en-US" sz="3600" spc="-30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정리를 적용한 확률 분류기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분류 등에 이용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GA(Genetic Algorithms)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생물학적 진화를 모방한 자연 선택 과정을 기반으로 하여 제약 및 </a:t>
            </a:r>
            <a:r>
              <a:rPr lang="ko-KR" altLang="en-US" sz="3600" spc="-30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비제약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최적화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			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 풀 수 있는 방법</a:t>
            </a:r>
            <a:endParaRPr lang="en-US" altLang="ko-KR" sz="3600" spc="-3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FA(Fuzzy Algorithms)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모호한 표현을 명확하게 </a:t>
            </a:r>
            <a:r>
              <a:rPr lang="ko-KR" altLang="en-US" sz="3600" spc="-30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수치화하는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퍼지 이론을 기반으로 한 알고리즘 중 하나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	</a:t>
            </a: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RA(Regression Algorithms)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프로세스의 집합인 회귀분석 알고리즘</a:t>
            </a:r>
            <a:endParaRPr lang="en-US" altLang="ko-KR" sz="3600" spc="-3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HA(Hybrid Approaches) </a:t>
            </a:r>
            <a:r>
              <a:rPr lang="en-US" altLang="ko-KR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개의 서로 다른 머신 러닝 기술들을 </a:t>
            </a:r>
            <a:r>
              <a:rPr lang="ko-KR" altLang="en-US" sz="3600" spc="-30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융합시키는</a:t>
            </a:r>
            <a:r>
              <a:rPr lang="ko-KR" altLang="en-US" sz="3600" spc="-3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</a:t>
            </a:r>
            <a:endParaRPr lang="en-US" altLang="ko-KR" sz="3600" spc="-3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566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3A7BBA-2359-DB43-845C-58029F9C6F20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PROCESS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0AF18-7662-4295-9AA3-43ECFEC0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25" y="2019300"/>
            <a:ext cx="12882464" cy="76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5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3358" y="1176225"/>
            <a:ext cx="5643789" cy="9209593"/>
            <a:chOff x="6423358" y="1176225"/>
            <a:chExt cx="5643789" cy="9209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358" y="1176225"/>
              <a:ext cx="5643789" cy="9209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4356" y="4259702"/>
            <a:ext cx="531898" cy="439624"/>
            <a:chOff x="4944356" y="4259702"/>
            <a:chExt cx="531898" cy="439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4356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898" y="8171429"/>
            <a:ext cx="4288109" cy="35192"/>
            <a:chOff x="1236898" y="8171429"/>
            <a:chExt cx="4288109" cy="35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898" y="8171429"/>
              <a:ext cx="4288109" cy="35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5339" y="4259702"/>
            <a:ext cx="531898" cy="439624"/>
            <a:chOff x="10825339" y="4259702"/>
            <a:chExt cx="531898" cy="439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5339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7881" y="8171429"/>
            <a:ext cx="4288109" cy="35192"/>
            <a:chOff x="7117881" y="8171429"/>
            <a:chExt cx="4288109" cy="351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7881" y="8171429"/>
              <a:ext cx="4288109" cy="35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75102" y="4259702"/>
            <a:ext cx="531898" cy="439624"/>
            <a:chOff x="16544356" y="4259702"/>
            <a:chExt cx="531898" cy="4396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356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36898" y="8171429"/>
            <a:ext cx="4288109" cy="35192"/>
            <a:chOff x="12836898" y="8171429"/>
            <a:chExt cx="4288109" cy="351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36898" y="8171429"/>
              <a:ext cx="4288109" cy="3519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D295AE-3B91-1949-AC0D-D039C5EA89F8}"/>
              </a:ext>
            </a:extLst>
          </p:cNvPr>
          <p:cNvSpPr txBox="1"/>
          <p:nvPr/>
        </p:nvSpPr>
        <p:spPr>
          <a:xfrm>
            <a:off x="5763237" y="261876"/>
            <a:ext cx="788432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Garbage In, Garbage Out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C56AA7-D512-40DD-8426-81D53B1E25A2}"/>
              </a:ext>
            </a:extLst>
          </p:cNvPr>
          <p:cNvSpPr txBox="1"/>
          <p:nvPr/>
        </p:nvSpPr>
        <p:spPr>
          <a:xfrm>
            <a:off x="800607" y="2932423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Selection</a:t>
            </a:r>
            <a:endParaRPr kumimoji="1" lang="ko-Kore-KR" altLang="en-US" sz="6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A21AAE-1961-4BA5-996D-563EBE58F75C}"/>
              </a:ext>
            </a:extLst>
          </p:cNvPr>
          <p:cNvSpPr txBox="1"/>
          <p:nvPr/>
        </p:nvSpPr>
        <p:spPr>
          <a:xfrm>
            <a:off x="6893739" y="2918699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ExplanatoryPower</a:t>
            </a:r>
            <a:endParaRPr kumimoji="1" lang="ko-Kore-KR" altLang="en-US" sz="6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502B73-D1AD-4D80-A228-90F0912C82FE}"/>
              </a:ext>
            </a:extLst>
          </p:cNvPr>
          <p:cNvSpPr txBox="1"/>
          <p:nvPr/>
        </p:nvSpPr>
        <p:spPr>
          <a:xfrm>
            <a:off x="12531127" y="2964628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</a:p>
          <a:p>
            <a:r>
              <a:rPr kumimoji="1" lang="en-US" altLang="ko-KR" sz="6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kumimoji="1" lang="ko-Kore-KR" altLang="en-US" sz="6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64CB6F-A725-4D74-8EF0-A770B304B35C}"/>
              </a:ext>
            </a:extLst>
          </p:cNvPr>
          <p:cNvSpPr txBox="1"/>
          <p:nvPr/>
        </p:nvSpPr>
        <p:spPr>
          <a:xfrm>
            <a:off x="830430" y="5448300"/>
            <a:ext cx="514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</a:t>
            </a:r>
            <a:r>
              <a:rPr kumimoji="1"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 선택하는가에</a:t>
            </a:r>
            <a:r>
              <a:rPr kumimoji="1"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 </a:t>
            </a:r>
            <a:endParaRPr kumimoji="1" lang="en-US" altLang="ko-KR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결과의 정확도나 </a:t>
            </a:r>
            <a:r>
              <a:rPr kumimoji="1"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확연히 달라짐</a:t>
            </a:r>
            <a:endParaRPr kumimoji="1" lang="ko-Kore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2556A7-C0CA-4A68-9F3A-F2D0EDF39336}"/>
              </a:ext>
            </a:extLst>
          </p:cNvPr>
          <p:cNvSpPr txBox="1"/>
          <p:nvPr/>
        </p:nvSpPr>
        <p:spPr>
          <a:xfrm>
            <a:off x="6778340" y="5560931"/>
            <a:ext cx="514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 data</a:t>
            </a:r>
            <a:r>
              <a:rPr kumimoji="1"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kumimoji="1" lang="en-US" altLang="ko-KR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얼마나 의미 있게 가공하는가에 따라 </a:t>
            </a:r>
            <a:endParaRPr kumimoji="1" lang="en-US" altLang="ko-KR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설명력의 크기가 좌우됨</a:t>
            </a:r>
            <a:endParaRPr kumimoji="1" lang="ko-Kore-KR" altLang="en-US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76FCC5-BD86-49C7-BEB2-55E7946F86B2}"/>
              </a:ext>
            </a:extLst>
          </p:cNvPr>
          <p:cNvSpPr txBox="1"/>
          <p:nvPr/>
        </p:nvSpPr>
        <p:spPr>
          <a:xfrm>
            <a:off x="12559961" y="5560931"/>
            <a:ext cx="5643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고도의 분석 기술이 있더라도</a:t>
            </a:r>
            <a:r>
              <a:rPr kumimoji="1"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잘 정제되지 않으면 모델 성능을 원하는 만큼 향상시킬 수 없음</a:t>
            </a:r>
            <a:endParaRPr kumimoji="1" lang="ko-Kore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06132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C564E3-C2B1-4FB6-A489-802E44E6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41" b="61105"/>
          <a:stretch/>
        </p:blipFill>
        <p:spPr>
          <a:xfrm>
            <a:off x="10724669" y="5850130"/>
            <a:ext cx="2365959" cy="2469815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6C99C9A-FBB1-4C10-9501-C61A1814F3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4" t="63423" r="677" b="-93"/>
          <a:stretch/>
        </p:blipFill>
        <p:spPr>
          <a:xfrm>
            <a:off x="1049886" y="5965820"/>
            <a:ext cx="2365959" cy="240573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C3427B0-75BE-442B-881E-33B44BAB39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 r="32" b="61373"/>
          <a:stretch/>
        </p:blipFill>
        <p:spPr>
          <a:xfrm>
            <a:off x="4230904" y="5850130"/>
            <a:ext cx="2365959" cy="245281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5FD96A4-9AE3-49BE-A668-4B963C1010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31369" r="33257" b="31441"/>
          <a:stretch/>
        </p:blipFill>
        <p:spPr>
          <a:xfrm>
            <a:off x="14236448" y="5850130"/>
            <a:ext cx="2203394" cy="236161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510359F-BA84-4B15-8E2C-F5C05C8328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63463" r="62644" b="1687"/>
          <a:stretch/>
        </p:blipFill>
        <p:spPr>
          <a:xfrm>
            <a:off x="7421448" y="5905500"/>
            <a:ext cx="2365958" cy="240768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F9CEC-9116-4D92-B11D-207E873252CA}"/>
              </a:ext>
            </a:extLst>
          </p:cNvPr>
          <p:cNvSpPr txBox="1"/>
          <p:nvPr/>
        </p:nvSpPr>
        <p:spPr>
          <a:xfrm rot="20799796">
            <a:off x="5184963" y="7773970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84C0F-7F64-4795-8D7E-6A4B950BA91A}"/>
              </a:ext>
            </a:extLst>
          </p:cNvPr>
          <p:cNvSpPr txBox="1"/>
          <p:nvPr/>
        </p:nvSpPr>
        <p:spPr>
          <a:xfrm>
            <a:off x="199240" y="8937620"/>
            <a:ext cx="403166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박ㅇㅇ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5864E2-B72F-48DE-AF16-5DDB52224B71}"/>
              </a:ext>
            </a:extLst>
          </p:cNvPr>
          <p:cNvSpPr txBox="1"/>
          <p:nvPr/>
        </p:nvSpPr>
        <p:spPr>
          <a:xfrm rot="20799796">
            <a:off x="2060284" y="7805196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73BB-2823-4A50-9CE0-57B9035BD662}"/>
              </a:ext>
            </a:extLst>
          </p:cNvPr>
          <p:cNvSpPr txBox="1"/>
          <p:nvPr/>
        </p:nvSpPr>
        <p:spPr>
          <a:xfrm rot="20799796">
            <a:off x="8767178" y="7805195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</a:t>
            </a:r>
            <a:endParaRPr lang="ko-KR" altLang="en-US" sz="24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9D2B89-83B6-4E36-8D70-D08D86988F67}"/>
              </a:ext>
            </a:extLst>
          </p:cNvPr>
          <p:cNvSpPr txBox="1"/>
          <p:nvPr/>
        </p:nvSpPr>
        <p:spPr>
          <a:xfrm rot="20799796">
            <a:off x="12263050" y="7805195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웹크롤링</a:t>
            </a:r>
            <a:endParaRPr lang="ko-KR" altLang="en-US" sz="24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829078-A3A8-450E-B54D-E93FFC4F9D77}"/>
              </a:ext>
            </a:extLst>
          </p:cNvPr>
          <p:cNvSpPr txBox="1"/>
          <p:nvPr/>
        </p:nvSpPr>
        <p:spPr>
          <a:xfrm>
            <a:off x="3884475" y="8937620"/>
            <a:ext cx="312467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배ㅇㅇ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8FA4F-967A-4377-8654-E6FE59AFF016}"/>
              </a:ext>
            </a:extLst>
          </p:cNvPr>
          <p:cNvSpPr txBox="1"/>
          <p:nvPr/>
        </p:nvSpPr>
        <p:spPr>
          <a:xfrm>
            <a:off x="7042087" y="8937620"/>
            <a:ext cx="312467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김윤명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1ED1C1-7749-497F-84E4-D0BC91EB1A46}"/>
              </a:ext>
            </a:extLst>
          </p:cNvPr>
          <p:cNvSpPr txBox="1"/>
          <p:nvPr/>
        </p:nvSpPr>
        <p:spPr>
          <a:xfrm>
            <a:off x="10345308" y="8937620"/>
            <a:ext cx="312467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이ㅇㅇ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8823EA-A42B-4E13-ABAF-9DFB44E7054A}"/>
              </a:ext>
            </a:extLst>
          </p:cNvPr>
          <p:cNvSpPr txBox="1"/>
          <p:nvPr/>
        </p:nvSpPr>
        <p:spPr>
          <a:xfrm rot="20799796">
            <a:off x="15380770" y="7805195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547924-3D00-46E5-81A9-8877AE962872}"/>
              </a:ext>
            </a:extLst>
          </p:cNvPr>
          <p:cNvSpPr txBox="1"/>
          <p:nvPr/>
        </p:nvSpPr>
        <p:spPr>
          <a:xfrm>
            <a:off x="13774996" y="8937620"/>
            <a:ext cx="312467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황ㅇㅇ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28BAD8-CF0B-4801-A614-21A46CFDFF12}"/>
              </a:ext>
            </a:extLst>
          </p:cNvPr>
          <p:cNvSpPr txBox="1"/>
          <p:nvPr/>
        </p:nvSpPr>
        <p:spPr>
          <a:xfrm rot="20799796">
            <a:off x="6110073" y="3283602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분석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B3F355-2EC9-4580-9F24-E2ED567BEFCF}"/>
              </a:ext>
            </a:extLst>
          </p:cNvPr>
          <p:cNvSpPr/>
          <p:nvPr/>
        </p:nvSpPr>
        <p:spPr>
          <a:xfrm>
            <a:off x="1045849" y="2448323"/>
            <a:ext cx="2272845" cy="2272845"/>
          </a:xfrm>
          <a:prstGeom prst="ellipse">
            <a:avLst/>
          </a:prstGeom>
          <a:solidFill>
            <a:srgbClr val="69468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F55A26-6149-4F7B-ACE6-DD225BE880D8}"/>
              </a:ext>
            </a:extLst>
          </p:cNvPr>
          <p:cNvSpPr txBox="1"/>
          <p:nvPr/>
        </p:nvSpPr>
        <p:spPr>
          <a:xfrm>
            <a:off x="313185" y="3134062"/>
            <a:ext cx="38393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공통역할</a:t>
            </a:r>
            <a:endParaRPr lang="ko-KR" altLang="en-US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E1CBE9-91F0-4630-A3B0-28D0E84F95E4}"/>
              </a:ext>
            </a:extLst>
          </p:cNvPr>
          <p:cNvSpPr txBox="1"/>
          <p:nvPr/>
        </p:nvSpPr>
        <p:spPr>
          <a:xfrm rot="20799796">
            <a:off x="3910976" y="3292357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D21C01-3F65-44A3-815D-FE7AB35FE927}"/>
              </a:ext>
            </a:extLst>
          </p:cNvPr>
          <p:cNvSpPr txBox="1"/>
          <p:nvPr/>
        </p:nvSpPr>
        <p:spPr>
          <a:xfrm rot="20799796">
            <a:off x="8349234" y="3292358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</a:t>
            </a:r>
            <a:endParaRPr lang="ko-KR" altLang="en-US" sz="24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BFF057-C37C-4C4E-A3CB-E8C039A6A35E}"/>
              </a:ext>
            </a:extLst>
          </p:cNvPr>
          <p:cNvSpPr txBox="1"/>
          <p:nvPr/>
        </p:nvSpPr>
        <p:spPr>
          <a:xfrm rot="20799796">
            <a:off x="10559034" y="3292357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24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BB4AF9-5584-453F-9B6D-B2016CED8C06}"/>
              </a:ext>
            </a:extLst>
          </p:cNvPr>
          <p:cNvSpPr txBox="1"/>
          <p:nvPr/>
        </p:nvSpPr>
        <p:spPr>
          <a:xfrm rot="20799796">
            <a:off x="12768834" y="3276720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119CA-3825-144B-B6FE-4E41065A6A73}"/>
              </a:ext>
            </a:extLst>
          </p:cNvPr>
          <p:cNvSpPr txBox="1"/>
          <p:nvPr/>
        </p:nvSpPr>
        <p:spPr>
          <a:xfrm rot="20799796">
            <a:off x="14902434" y="3118431"/>
            <a:ext cx="1780758" cy="584775"/>
          </a:xfrm>
          <a:prstGeom prst="rect">
            <a:avLst/>
          </a:prstGeom>
          <a:solidFill>
            <a:srgbClr val="F5F5F5"/>
          </a:solidFill>
          <a:ln w="57150">
            <a:solidFill>
              <a:srgbClr val="69468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endParaRPr lang="ko-KR" altLang="en-US" sz="24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660000">
            <a:off x="8033101" y="3190657"/>
            <a:ext cx="1981225" cy="603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F7A88-6855-0342-BFE7-868298A7E633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BB636-D5F0-FD4E-9807-E0B89027DE23}"/>
              </a:ext>
            </a:extLst>
          </p:cNvPr>
          <p:cNvSpPr txBox="1"/>
          <p:nvPr/>
        </p:nvSpPr>
        <p:spPr>
          <a:xfrm>
            <a:off x="3916013" y="5928330"/>
            <a:ext cx="104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</a:p>
        </p:txBody>
      </p:sp>
    </p:spTree>
    <p:extLst>
      <p:ext uri="{BB962C8B-B14F-4D97-AF65-F5344CB8AC3E}">
        <p14:creationId xmlns:p14="http://schemas.microsoft.com/office/powerpoint/2010/main" val="398872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9622" y="3448731"/>
            <a:ext cx="4235985" cy="1838669"/>
            <a:chOff x="1759209" y="3771079"/>
            <a:chExt cx="4235985" cy="1838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9209" y="3771079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8482" y="3492229"/>
            <a:ext cx="4235985" cy="1838669"/>
            <a:chOff x="12287150" y="3771079"/>
            <a:chExt cx="4235985" cy="1838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7150" y="3771079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5758" y="2355246"/>
            <a:ext cx="915203" cy="800793"/>
            <a:chOff x="12904426" y="2634096"/>
            <a:chExt cx="915203" cy="8007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4426" y="2634096"/>
              <a:ext cx="915203" cy="800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17390" y="2331752"/>
            <a:ext cx="528203" cy="824287"/>
            <a:chOff x="15296058" y="2610602"/>
            <a:chExt cx="528203" cy="8242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6058" y="2610602"/>
              <a:ext cx="528203" cy="8242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85118" y="2405007"/>
            <a:ext cx="819417" cy="731985"/>
            <a:chOff x="14063786" y="2683857"/>
            <a:chExt cx="819417" cy="7319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63786" y="2683857"/>
              <a:ext cx="819417" cy="731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30561" y="2331752"/>
            <a:ext cx="777477" cy="777477"/>
            <a:chOff x="3490148" y="2654100"/>
            <a:chExt cx="777477" cy="77747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0148" y="2654100"/>
              <a:ext cx="777477" cy="7774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20017" y="2331752"/>
            <a:ext cx="777477" cy="777477"/>
            <a:chOff x="2479604" y="2654100"/>
            <a:chExt cx="777477" cy="777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604" y="2654100"/>
              <a:ext cx="777477" cy="777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41105" y="2331752"/>
            <a:ext cx="777477" cy="777477"/>
            <a:chOff x="4500692" y="2654100"/>
            <a:chExt cx="777477" cy="7774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0692" y="2654100"/>
              <a:ext cx="777477" cy="7774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C77784-0A13-DA4F-AE13-8FE8AE005C23}"/>
              </a:ext>
            </a:extLst>
          </p:cNvPr>
          <p:cNvSpPr txBox="1"/>
          <p:nvPr/>
        </p:nvSpPr>
        <p:spPr>
          <a:xfrm>
            <a:off x="4129379" y="3948945"/>
            <a:ext cx="2712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 데이터</a:t>
            </a:r>
            <a:endParaRPr kumimoji="1" lang="ko-Kore-KR" altLang="en-US" sz="4400" b="1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DE712-9C7D-E246-AD74-F6505D7DAFC7}"/>
              </a:ext>
            </a:extLst>
          </p:cNvPr>
          <p:cNvSpPr txBox="1"/>
          <p:nvPr/>
        </p:nvSpPr>
        <p:spPr>
          <a:xfrm>
            <a:off x="10832314" y="5529419"/>
            <a:ext cx="570308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뉴스기사와 주식종목토론방 등에서 수집한 </a:t>
            </a: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data</a:t>
            </a:r>
            <a:r>
              <a:rPr lang="ko-KR" altLang="en-US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감성 분석</a:t>
            </a:r>
            <a:endParaRPr lang="en-US" altLang="ko-Kore-KR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BERT</a:t>
            </a:r>
            <a:r>
              <a:rPr lang="en-US" altLang="ko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fin-BERT </a:t>
            </a:r>
            <a:r>
              <a:rPr lang="ko-KR" altLang="en-US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이진분류</a:t>
            </a:r>
            <a:endParaRPr lang="en-US" altLang="ko-Kore-KR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ore-KR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endParaRPr kumimoji="1" lang="ko-Kore-KR" altLang="en-US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4AC12E-77F7-BC48-A703-6D7C9A734545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70260-4764-ED43-9B43-98A5532271D9}"/>
              </a:ext>
            </a:extLst>
          </p:cNvPr>
          <p:cNvSpPr txBox="1"/>
          <p:nvPr/>
        </p:nvSpPr>
        <p:spPr>
          <a:xfrm>
            <a:off x="3364714" y="5505028"/>
            <a:ext cx="44076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경제주요지표 </a:t>
            </a:r>
            <a:r>
              <a:rPr lang="ko-KR" altLang="en-US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마이닝</a:t>
            </a:r>
            <a:endParaRPr lang="en-US" altLang="ko-KR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인베스팅닷컴</a:t>
            </a:r>
            <a:r>
              <a:rPr lang="en-US" altLang="ko-Kore-KR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FRED  </a:t>
            </a:r>
            <a:r>
              <a:rPr kumimoji="1" lang="ko-KR" altLang="en-US" sz="28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참고</a:t>
            </a:r>
            <a:endParaRPr kumimoji="1" lang="ko-Kore-KR" altLang="en-US" sz="28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1B4B0-EB65-FD40-A0B2-301DBCC85A90}"/>
              </a:ext>
            </a:extLst>
          </p:cNvPr>
          <p:cNvSpPr txBox="1"/>
          <p:nvPr/>
        </p:nvSpPr>
        <p:spPr>
          <a:xfrm>
            <a:off x="11248569" y="3987486"/>
            <a:ext cx="3589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비정형 데이터</a:t>
            </a:r>
            <a:endParaRPr kumimoji="1" lang="en-US" altLang="ko-KR" sz="4400" b="1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E98817-233C-411B-A299-3FF5505D5629}"/>
              </a:ext>
            </a:extLst>
          </p:cNvPr>
          <p:cNvCxnSpPr/>
          <p:nvPr/>
        </p:nvCxnSpPr>
        <p:spPr>
          <a:xfrm>
            <a:off x="3399622" y="8724900"/>
            <a:ext cx="4235985" cy="0"/>
          </a:xfrm>
          <a:prstGeom prst="line">
            <a:avLst/>
          </a:prstGeom>
          <a:ln w="28575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8985B07-0809-42E7-9665-4E22A4242E9E}"/>
              </a:ext>
            </a:extLst>
          </p:cNvPr>
          <p:cNvCxnSpPr/>
          <p:nvPr/>
        </p:nvCxnSpPr>
        <p:spPr>
          <a:xfrm>
            <a:off x="10849745" y="8724900"/>
            <a:ext cx="4235985" cy="0"/>
          </a:xfrm>
          <a:prstGeom prst="line">
            <a:avLst/>
          </a:prstGeom>
          <a:ln w="28575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179" y="4676431"/>
            <a:ext cx="4235985" cy="1838669"/>
            <a:chOff x="7023179" y="2666317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17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9209" y="4676431"/>
            <a:ext cx="4235985" cy="1838669"/>
            <a:chOff x="1759209" y="2666317"/>
            <a:chExt cx="4235985" cy="1838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87150" y="4676431"/>
            <a:ext cx="4235985" cy="1838669"/>
            <a:chOff x="12287150" y="2666317"/>
            <a:chExt cx="4235985" cy="18386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7150" y="2666317"/>
              <a:ext cx="4235985" cy="183866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878D10-ACB0-46E2-9BF6-24F229B79781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FEATURES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B08A53-E546-4F4C-A18E-09BAD6C215F6}"/>
              </a:ext>
            </a:extLst>
          </p:cNvPr>
          <p:cNvSpPr txBox="1"/>
          <p:nvPr/>
        </p:nvSpPr>
        <p:spPr>
          <a:xfrm>
            <a:off x="2355252" y="5215175"/>
            <a:ext cx="2902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00A40E-16D8-4411-A982-34625BEE6200}"/>
              </a:ext>
            </a:extLst>
          </p:cNvPr>
          <p:cNvSpPr txBox="1"/>
          <p:nvPr/>
        </p:nvSpPr>
        <p:spPr>
          <a:xfrm>
            <a:off x="7691583" y="5211044"/>
            <a:ext cx="2902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S&amp;P 500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BF440B-96E7-4755-8141-26DB8B93CA2A}"/>
              </a:ext>
            </a:extLst>
          </p:cNvPr>
          <p:cNvSpPr txBox="1"/>
          <p:nvPr/>
        </p:nvSpPr>
        <p:spPr>
          <a:xfrm>
            <a:off x="12287149" y="5191306"/>
            <a:ext cx="42359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440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 금리차</a:t>
            </a:r>
          </a:p>
        </p:txBody>
      </p:sp>
    </p:spTree>
    <p:extLst>
      <p:ext uri="{BB962C8B-B14F-4D97-AF65-F5344CB8AC3E}">
        <p14:creationId xmlns:p14="http://schemas.microsoft.com/office/powerpoint/2010/main" val="192789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00000">
            <a:off x="8044401" y="3545410"/>
            <a:ext cx="1981225" cy="60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9D8C-A5A5-0141-8D16-F06649B7A32A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C3F46-DB84-3347-8A62-38CC1853CE49}"/>
              </a:ext>
            </a:extLst>
          </p:cNvPr>
          <p:cNvSpPr txBox="1"/>
          <p:nvPr/>
        </p:nvSpPr>
        <p:spPr>
          <a:xfrm>
            <a:off x="3916013" y="5928330"/>
            <a:ext cx="104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54695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DBBF32-3619-404C-80E5-797E8B2A78A2}"/>
              </a:ext>
            </a:extLst>
          </p:cNvPr>
          <p:cNvSpPr txBox="1"/>
          <p:nvPr/>
        </p:nvSpPr>
        <p:spPr>
          <a:xfrm>
            <a:off x="1115880" y="2019300"/>
            <a:ext cx="5361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주식시장에 대한 </a:t>
            </a:r>
            <a:endParaRPr lang="en-US" altLang="ko-KR" sz="4800" b="1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높은 이해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B9A734-FE7B-420E-91A4-57A08AEB993B}"/>
              </a:ext>
            </a:extLst>
          </p:cNvPr>
          <p:cNvSpPr txBox="1"/>
          <p:nvPr/>
        </p:nvSpPr>
        <p:spPr>
          <a:xfrm>
            <a:off x="1115880" y="6188358"/>
            <a:ext cx="4675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150" dirty="0" err="1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팬데믹</a:t>
            </a:r>
            <a:r>
              <a:rPr lang="ko-KR" altLang="en-US" sz="4800" b="1" spc="-15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이후 주가에 영향을 미치는 핵심변수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2846DF-8054-480D-A38A-174B1EC5FAEC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22E6CE53-6D66-496E-B284-317687A85500}"/>
              </a:ext>
            </a:extLst>
          </p:cNvPr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D017D18C-DF2F-40F5-8C20-903BDD64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B9B6FAE0-2A01-49AF-BDCC-209DC895952E}"/>
              </a:ext>
            </a:extLst>
          </p:cNvPr>
          <p:cNvGrpSpPr/>
          <p:nvPr/>
        </p:nvGrpSpPr>
        <p:grpSpPr>
          <a:xfrm>
            <a:off x="5486400" y="3306248"/>
            <a:ext cx="514286" cy="425068"/>
            <a:chOff x="3809524" y="4207019"/>
            <a:chExt cx="514286" cy="425068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0EF5A001-CB28-4433-AEDA-008FC400C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809524" y="4207019"/>
              <a:ext cx="514286" cy="425068"/>
            </a:xfrm>
            <a:prstGeom prst="rect">
              <a:avLst/>
            </a:prstGeom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D165D657-4CBB-42A8-A468-86A2CEBC35FA}"/>
              </a:ext>
            </a:extLst>
          </p:cNvPr>
          <p:cNvGrpSpPr/>
          <p:nvPr/>
        </p:nvGrpSpPr>
        <p:grpSpPr>
          <a:xfrm>
            <a:off x="5486400" y="7537877"/>
            <a:ext cx="514286" cy="425068"/>
            <a:chOff x="12191674" y="4207019"/>
            <a:chExt cx="514286" cy="425068"/>
          </a:xfrm>
        </p:grpSpPr>
        <p:pic>
          <p:nvPicPr>
            <p:cNvPr id="27" name="Object 11">
              <a:extLst>
                <a:ext uri="{FF2B5EF4-FFF2-40B4-BE49-F238E27FC236}">
                  <a16:creationId xmlns:a16="http://schemas.microsoft.com/office/drawing/2014/main" id="{D81BBDB3-3524-4CD1-BCA0-84EE3926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91674" y="4207019"/>
              <a:ext cx="514286" cy="42506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9D3D5CD-7EAC-406D-B707-AC82067C0CF4}"/>
              </a:ext>
            </a:extLst>
          </p:cNvPr>
          <p:cNvSpPr txBox="1"/>
          <p:nvPr/>
        </p:nvSpPr>
        <p:spPr>
          <a:xfrm>
            <a:off x="7017446" y="2061996"/>
            <a:ext cx="10584754" cy="35394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주가의 </a:t>
            </a: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시차값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뿐만 아니라 경제 전반의 지표를 변수로 하여 주가를 예측함으로써 주식시장에 영향을 주는 요인들을 파악 가능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ko-KR" altLang="en-US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체계적 위험과 비체계적 위험의 크기를 </a:t>
            </a: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비교분석하여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주식시장 전체 및 개별 종목의 변동성과 위험도를 평가</a:t>
            </a: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궁극적으로</a:t>
            </a: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주식시장에 대한 심도 있는 이해가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A1A73-9FE2-4EC4-B22A-E976A47DC364}"/>
              </a:ext>
            </a:extLst>
          </p:cNvPr>
          <p:cNvSpPr txBox="1"/>
          <p:nvPr/>
        </p:nvSpPr>
        <p:spPr>
          <a:xfrm>
            <a:off x="7017446" y="6112158"/>
            <a:ext cx="10889554" cy="35394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팬데믹과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비일상적인 상황에서 주가 변동을 가져오는 유의미한 </a:t>
            </a: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파악 가능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ko-KR" altLang="en-US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팬데믹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이후 2020년 우리나라 증권시장은 가장 큰 변동성을 보였음 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ko-KR" altLang="en-US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펜데믹이라는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특수 상황에서 주가 결정 요인은 일상적인 상황과는    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양상이 펼쳐질 가능성이 농후</a:t>
            </a:r>
          </a:p>
        </p:txBody>
      </p:sp>
    </p:spTree>
    <p:extLst>
      <p:ext uri="{BB962C8B-B14F-4D97-AF65-F5344CB8AC3E}">
        <p14:creationId xmlns:p14="http://schemas.microsoft.com/office/powerpoint/2010/main" val="22828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DBBF32-3619-404C-80E5-797E8B2A78A2}"/>
              </a:ext>
            </a:extLst>
          </p:cNvPr>
          <p:cNvSpPr txBox="1"/>
          <p:nvPr/>
        </p:nvSpPr>
        <p:spPr>
          <a:xfrm>
            <a:off x="1115880" y="2410086"/>
            <a:ext cx="5361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정성분석을 통한</a:t>
            </a:r>
            <a:endParaRPr lang="en-US" altLang="ko-KR" sz="4800" b="1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기대심리</a:t>
            </a:r>
            <a:r>
              <a:rPr lang="en-US" altLang="ko-KR" sz="4800" b="1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4800" b="1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B9A734-FE7B-420E-91A4-57A08AEB993B}"/>
              </a:ext>
            </a:extLst>
          </p:cNvPr>
          <p:cNvSpPr txBox="1"/>
          <p:nvPr/>
        </p:nvSpPr>
        <p:spPr>
          <a:xfrm>
            <a:off x="1115880" y="6743700"/>
            <a:ext cx="467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15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의사 결정에</a:t>
            </a:r>
            <a:endParaRPr lang="en-US" altLang="ko-KR" sz="4800" b="1" spc="-150" dirty="0">
              <a:solidFill>
                <a:srgbClr val="704F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800" b="1" spc="-150" dirty="0">
                <a:solidFill>
                  <a:srgbClr val="704F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 제공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2846DF-8054-480D-A38A-174B1EC5FAEC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22E6CE53-6D66-496E-B284-317687A85500}"/>
              </a:ext>
            </a:extLst>
          </p:cNvPr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D017D18C-DF2F-40F5-8C20-903BDD64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B9B6FAE0-2A01-49AF-BDCC-209DC895952E}"/>
              </a:ext>
            </a:extLst>
          </p:cNvPr>
          <p:cNvGrpSpPr/>
          <p:nvPr/>
        </p:nvGrpSpPr>
        <p:grpSpPr>
          <a:xfrm>
            <a:off x="5486400" y="3568352"/>
            <a:ext cx="514286" cy="425068"/>
            <a:chOff x="3809524" y="4207019"/>
            <a:chExt cx="514286" cy="425068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0EF5A001-CB28-4433-AEDA-008FC400C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809524" y="4207019"/>
              <a:ext cx="514286" cy="425068"/>
            </a:xfrm>
            <a:prstGeom prst="rect">
              <a:avLst/>
            </a:prstGeom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D165D657-4CBB-42A8-A468-86A2CEBC35FA}"/>
              </a:ext>
            </a:extLst>
          </p:cNvPr>
          <p:cNvGrpSpPr/>
          <p:nvPr/>
        </p:nvGrpSpPr>
        <p:grpSpPr>
          <a:xfrm>
            <a:off x="5486400" y="7964537"/>
            <a:ext cx="514286" cy="425068"/>
            <a:chOff x="12191674" y="4207019"/>
            <a:chExt cx="514286" cy="425068"/>
          </a:xfrm>
        </p:grpSpPr>
        <p:pic>
          <p:nvPicPr>
            <p:cNvPr id="27" name="Object 11">
              <a:extLst>
                <a:ext uri="{FF2B5EF4-FFF2-40B4-BE49-F238E27FC236}">
                  <a16:creationId xmlns:a16="http://schemas.microsoft.com/office/drawing/2014/main" id="{D81BBDB3-3524-4CD1-BCA0-84EE3926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91674" y="4207019"/>
              <a:ext cx="514286" cy="42506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9D3D5CD-7EAC-406D-B707-AC82067C0CF4}"/>
              </a:ext>
            </a:extLst>
          </p:cNvPr>
          <p:cNvSpPr txBox="1"/>
          <p:nvPr/>
        </p:nvSpPr>
        <p:spPr>
          <a:xfrm>
            <a:off x="7017446" y="1873627"/>
            <a:ext cx="10584754" cy="40318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개인투자자를 합리성</a:t>
            </a: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(rationality)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분리시키는 행태적 편의</a:t>
            </a:r>
            <a:r>
              <a:rPr lang="en-US" altLang="ko-KR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(behavioral bias)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개인투자자의 직접투자 성과에 영향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개인투자자는 </a:t>
            </a: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정보열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위에 있는데다 합리적 투자의사결정을 방해하는 여러 행태적 편의에 노출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행동적 관점에서 이러한 행태적 편의를 모델에 편입시켜 보다 정교한 예측이 가능할 것이라고 기대됨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A1A73-9FE2-4EC4-B22A-E976A47DC364}"/>
              </a:ext>
            </a:extLst>
          </p:cNvPr>
          <p:cNvSpPr txBox="1"/>
          <p:nvPr/>
        </p:nvSpPr>
        <p:spPr>
          <a:xfrm>
            <a:off x="7052025" y="6551355"/>
            <a:ext cx="10889554" cy="25545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종목, 나아가 산업별 주가 예측 정보를 </a:t>
            </a:r>
            <a:r>
              <a:rPr lang="ko-KR" altLang="en-US" sz="3200" spc="-15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제공함으로서</a:t>
            </a: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개인의 투자의사결정에 도움을 제공</a:t>
            </a:r>
            <a:endParaRPr lang="en-US" altLang="ko-KR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spcBef>
                <a:spcPts val="0"/>
              </a:spcBef>
              <a:defRPr/>
            </a:pPr>
            <a:endParaRPr lang="ko-KR" altLang="en-US" sz="3200" spc="-15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just">
              <a:spcBef>
                <a:spcPts val="0"/>
              </a:spcBef>
              <a:buFontTx/>
              <a:buChar char="-"/>
              <a:defRPr/>
            </a:pPr>
            <a:r>
              <a:rPr lang="ko-KR" altLang="en-US" sz="3200" spc="-15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투자자는 미래 주가의 변동 방향과 크기에 대한 정보를 얻게 되고  이를 바탕으로 주식 매매에 대한 결정의 근거로 삼을 수 있음</a:t>
            </a:r>
          </a:p>
        </p:txBody>
      </p:sp>
    </p:spTree>
    <p:extLst>
      <p:ext uri="{BB962C8B-B14F-4D97-AF65-F5344CB8AC3E}">
        <p14:creationId xmlns:p14="http://schemas.microsoft.com/office/powerpoint/2010/main" val="62102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131289"/>
            <a:ext cx="8996541" cy="8723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079" y="2749767"/>
            <a:ext cx="6844737" cy="36476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387033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3A7BBA-2359-DB43-845C-58029F9C6F20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D5CF5-3179-4C11-AAC7-F6C3452EB9C9}"/>
              </a:ext>
            </a:extLst>
          </p:cNvPr>
          <p:cNvSpPr txBox="1"/>
          <p:nvPr/>
        </p:nvSpPr>
        <p:spPr>
          <a:xfrm>
            <a:off x="533400" y="1651443"/>
            <a:ext cx="1752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 err="1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Holdout</a:t>
            </a:r>
            <a:r>
              <a:rPr lang="ko-KR" altLang="en-US" sz="3200" spc="-15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검증 </a:t>
            </a:r>
            <a:endParaRPr lang="en-US" altLang="ko-KR" sz="3200" spc="-150" dirty="0">
              <a:solidFill>
                <a:schemeClr val="bg1"/>
              </a:solidFill>
              <a:highlight>
                <a:srgbClr val="6946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기본적인 모델 검증 방법으로</a:t>
            </a:r>
            <a:r>
              <a:rPr lang="en-US" altLang="ko-KR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데이터셋에서 테스트 데이터를 분리하고 남은 학습 데이터의 일부를 검증 데이터셋으로 또 분리하는 방법</a:t>
            </a:r>
          </a:p>
          <a:p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즉, 전체 데이터를 3개(학습 데이터, 검증 데이터, 테스트 데이터)로 나누는 것</a:t>
            </a:r>
          </a:p>
          <a:p>
            <a:r>
              <a:rPr lang="en-US" altLang="ko-KR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방식은 가장 간단하지만 학습 데이터에 손실이 있기 때문에 데이터가 적은 경우에 사용하기 힘들고, </a:t>
            </a:r>
            <a:endParaRPr lang="en-US" altLang="ko-KR" sz="32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검증을 한 번 밖에 진행할 수 없다는 단점 존재</a:t>
            </a:r>
          </a:p>
          <a:p>
            <a:endParaRPr lang="ko-KR" altLang="en-US" sz="32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</a:t>
            </a:r>
            <a:r>
              <a:rPr lang="ko-KR" altLang="en-US" sz="3200" spc="-150" dirty="0" err="1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</a:t>
            </a:r>
            <a:r>
              <a:rPr lang="ko-KR" altLang="en-US" sz="3200" spc="-15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CV</a:t>
            </a:r>
          </a:p>
          <a:p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홀드아웃 방식은 학습 데이터에 손실이 있고 검증을 한 번 밖에 할 수 없다는 단점이 있음.</a:t>
            </a:r>
          </a:p>
          <a:p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이를 개선하기 위한 교차검증(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validation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CV) 방식을 사용.</a:t>
            </a:r>
          </a:p>
          <a:p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교차 검증은 최소 2번 이상의 검증을 진행하므로 각 검증 결과치의 평균을 모델의 검증 결과로 사용</a:t>
            </a:r>
          </a:p>
          <a:p>
            <a:endParaRPr lang="ko-KR" altLang="en-US" sz="32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  <a:highlight>
                  <a:srgbClr val="6946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LOOCV</a:t>
            </a:r>
          </a:p>
          <a:p>
            <a:r>
              <a:rPr lang="en-US" altLang="ko-KR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LOOCV(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Leave-one-out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validation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)는 K-</a:t>
            </a:r>
            <a:r>
              <a:rPr lang="ko-KR" altLang="en-US" sz="3200" spc="-150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</a:t>
            </a:r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 검증의 극단적인 형태로, 학습 데이터셋이 극도로   </a:t>
            </a:r>
            <a:endParaRPr lang="en-US" altLang="ko-KR" sz="3200" spc="-15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spc="-15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작을 때 사용할 수 있는 교차검증 방법</a:t>
            </a:r>
          </a:p>
        </p:txBody>
      </p:sp>
    </p:spTree>
    <p:extLst>
      <p:ext uri="{BB962C8B-B14F-4D97-AF65-F5344CB8AC3E}">
        <p14:creationId xmlns:p14="http://schemas.microsoft.com/office/powerpoint/2010/main" val="166146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8EEC29-C8F2-4EA0-9ADA-335A49AED4D0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96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9600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9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671458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EBD05D-54B0-4EEB-9090-57555F3C7DC4}"/>
              </a:ext>
            </a:extLst>
          </p:cNvPr>
          <p:cNvSpPr txBox="1"/>
          <p:nvPr/>
        </p:nvSpPr>
        <p:spPr>
          <a:xfrm>
            <a:off x="1785129" y="2200916"/>
            <a:ext cx="80567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1_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53DBC-88E9-47EA-AFB2-742E16DCB803}"/>
              </a:ext>
            </a:extLst>
          </p:cNvPr>
          <p:cNvSpPr txBox="1"/>
          <p:nvPr/>
        </p:nvSpPr>
        <p:spPr>
          <a:xfrm>
            <a:off x="7206344" y="6462657"/>
            <a:ext cx="70728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2_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1194C-AE3D-4DD6-847B-E70610C4F7A6}"/>
              </a:ext>
            </a:extLst>
          </p:cNvPr>
          <p:cNvSpPr txBox="1"/>
          <p:nvPr/>
        </p:nvSpPr>
        <p:spPr>
          <a:xfrm>
            <a:off x="12677922" y="2232015"/>
            <a:ext cx="6615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3_</a:t>
            </a:r>
            <a:endParaRPr lang="ko-KR" altLang="en-US" sz="36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827022-26F6-4B30-A7D6-4B911ED86EF1}"/>
              </a:ext>
            </a:extLst>
          </p:cNvPr>
          <p:cNvSpPr txBox="1"/>
          <p:nvPr/>
        </p:nvSpPr>
        <p:spPr>
          <a:xfrm>
            <a:off x="1557934" y="6168995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  <a:r>
              <a:rPr lang="en-US" altLang="ko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63233-6254-42E8-8321-82A3CE0AE1BD}"/>
              </a:ext>
            </a:extLst>
          </p:cNvPr>
          <p:cNvSpPr txBox="1"/>
          <p:nvPr/>
        </p:nvSpPr>
        <p:spPr>
          <a:xfrm>
            <a:off x="6905570" y="2320646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계획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9E4E96-D034-4F61-B85C-378C9DBAAA97}"/>
              </a:ext>
            </a:extLst>
          </p:cNvPr>
          <p:cNvSpPr txBox="1"/>
          <p:nvPr/>
        </p:nvSpPr>
        <p:spPr>
          <a:xfrm>
            <a:off x="12435890" y="6135097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1A31F1-7DC2-4BAA-9D72-045F2A8D1D72}"/>
              </a:ext>
            </a:extLst>
          </p:cNvPr>
          <p:cNvSpPr txBox="1"/>
          <p:nvPr/>
        </p:nvSpPr>
        <p:spPr>
          <a:xfrm>
            <a:off x="1557934" y="6880706"/>
            <a:ext cx="45380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                            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TIME-TABLE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59EB7-144C-474A-824D-C1EE4411E310}"/>
              </a:ext>
            </a:extLst>
          </p:cNvPr>
          <p:cNvCxnSpPr/>
          <p:nvPr/>
        </p:nvCxnSpPr>
        <p:spPr>
          <a:xfrm>
            <a:off x="1557934" y="9105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418655-4506-4D4F-AA7B-4D8C868073A0}"/>
              </a:ext>
            </a:extLst>
          </p:cNvPr>
          <p:cNvCxnSpPr/>
          <p:nvPr/>
        </p:nvCxnSpPr>
        <p:spPr>
          <a:xfrm>
            <a:off x="1557934" y="7962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C27CFA-5742-4956-AA28-90DC65E55C01}"/>
              </a:ext>
            </a:extLst>
          </p:cNvPr>
          <p:cNvSpPr txBox="1"/>
          <p:nvPr/>
        </p:nvSpPr>
        <p:spPr>
          <a:xfrm>
            <a:off x="6868127" y="3070706"/>
            <a:ext cx="45380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                                  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B416DF-7CD0-4A8E-BB7C-71921E7DBEAA}"/>
              </a:ext>
            </a:extLst>
          </p:cNvPr>
          <p:cNvCxnSpPr/>
          <p:nvPr/>
        </p:nvCxnSpPr>
        <p:spPr>
          <a:xfrm>
            <a:off x="6868127" y="5295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2B446DF-7DCB-4D2C-A9F5-7BE6B374D882}"/>
              </a:ext>
            </a:extLst>
          </p:cNvPr>
          <p:cNvCxnSpPr/>
          <p:nvPr/>
        </p:nvCxnSpPr>
        <p:spPr>
          <a:xfrm>
            <a:off x="6868127" y="4152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264E9E-C588-4C6E-B168-80D1A1CB02C2}"/>
              </a:ext>
            </a:extLst>
          </p:cNvPr>
          <p:cNvSpPr txBox="1"/>
          <p:nvPr/>
        </p:nvSpPr>
        <p:spPr>
          <a:xfrm>
            <a:off x="12344400" y="6880706"/>
            <a:ext cx="45380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                                   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r>
              <a:rPr lang="ko-KR" altLang="en-US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</a:t>
            </a:r>
            <a:r>
              <a:rPr lang="en-US" altLang="ko-KR" sz="24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24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1716AB7-D381-4890-ABD0-79C328DF8562}"/>
              </a:ext>
            </a:extLst>
          </p:cNvPr>
          <p:cNvCxnSpPr/>
          <p:nvPr/>
        </p:nvCxnSpPr>
        <p:spPr>
          <a:xfrm>
            <a:off x="12344400" y="9105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353CFD-6032-46B8-B01B-E8726B9FD06B}"/>
              </a:ext>
            </a:extLst>
          </p:cNvPr>
          <p:cNvCxnSpPr/>
          <p:nvPr/>
        </p:nvCxnSpPr>
        <p:spPr>
          <a:xfrm>
            <a:off x="12344400" y="7962900"/>
            <a:ext cx="4370829" cy="0"/>
          </a:xfrm>
          <a:prstGeom prst="line">
            <a:avLst/>
          </a:prstGeom>
          <a:ln w="19050">
            <a:solidFill>
              <a:srgbClr val="69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8072757" y="3223896"/>
            <a:ext cx="1981225" cy="60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70F7A-7C2D-45C0-A52B-65EDDCAF1E20}"/>
              </a:ext>
            </a:extLst>
          </p:cNvPr>
          <p:cNvSpPr txBox="1"/>
          <p:nvPr/>
        </p:nvSpPr>
        <p:spPr>
          <a:xfrm>
            <a:off x="3920775" y="4358670"/>
            <a:ext cx="1045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413A-1C73-435D-9536-476E125FC437}"/>
              </a:ext>
            </a:extLst>
          </p:cNvPr>
          <p:cNvSpPr txBox="1"/>
          <p:nvPr/>
        </p:nvSpPr>
        <p:spPr>
          <a:xfrm>
            <a:off x="3916013" y="5928330"/>
            <a:ext cx="104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30F964DE-2951-4E31-BEAD-329284EECBA1}"/>
              </a:ext>
            </a:extLst>
          </p:cNvPr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7BAF8349-481A-4A3E-8A48-4DC22A89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9B31500A-AAEB-4611-AFFA-327003942DD5}"/>
              </a:ext>
            </a:extLst>
          </p:cNvPr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2950453C-5B3F-4B6E-8110-01BA47DC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40C6E442-6E60-4BF9-A76A-E7073D7423F1}"/>
              </a:ext>
            </a:extLst>
          </p:cNvPr>
          <p:cNvGrpSpPr/>
          <p:nvPr/>
        </p:nvGrpSpPr>
        <p:grpSpPr>
          <a:xfrm>
            <a:off x="1297436" y="8738590"/>
            <a:ext cx="430471" cy="430471"/>
            <a:chOff x="1297436" y="8738590"/>
            <a:chExt cx="430471" cy="430471"/>
          </a:xfrm>
        </p:grpSpPr>
        <p:pic>
          <p:nvPicPr>
            <p:cNvPr id="22" name="Object 12">
              <a:extLst>
                <a:ext uri="{FF2B5EF4-FFF2-40B4-BE49-F238E27FC236}">
                  <a16:creationId xmlns:a16="http://schemas.microsoft.com/office/drawing/2014/main" id="{E645BBEF-5B2D-444B-BF6A-7DA1C1F4B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738590"/>
              <a:ext cx="430471" cy="430471"/>
            </a:xfrm>
            <a:prstGeom prst="rect">
              <a:avLst/>
            </a:prstGeom>
          </p:spPr>
        </p:pic>
      </p:grp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183EE3DD-4515-478D-A151-80C53A1FD1AC}"/>
              </a:ext>
            </a:extLst>
          </p:cNvPr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4011DA15-D9A9-4700-915F-8BB75E3A8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8548608-F20B-4BDD-8419-C5E5E6ADFBAC}"/>
              </a:ext>
            </a:extLst>
          </p:cNvPr>
          <p:cNvSpPr txBox="1"/>
          <p:nvPr/>
        </p:nvSpPr>
        <p:spPr>
          <a:xfrm>
            <a:off x="7860742" y="2595304"/>
            <a:ext cx="838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6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주식 시장의</a:t>
            </a:r>
            <a:endParaRPr kumimoji="1" lang="en-US" altLang="ko-KR" sz="66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66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과도기 그리고 예측</a:t>
            </a:r>
            <a:endParaRPr kumimoji="1" lang="en-US" altLang="ko-KR" sz="66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7B9B7-2F3F-4248-9E88-495091916CFB}"/>
              </a:ext>
            </a:extLst>
          </p:cNvPr>
          <p:cNvSpPr txBox="1"/>
          <p:nvPr/>
        </p:nvSpPr>
        <p:spPr>
          <a:xfrm>
            <a:off x="7860742" y="5086594"/>
            <a:ext cx="93858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저금리 그리고 </a:t>
            </a:r>
            <a:r>
              <a:rPr kumimoji="1" lang="ko-KR" altLang="en-US" sz="2400" i="1" dirty="0" err="1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시대에 </a:t>
            </a:r>
            <a:r>
              <a:rPr kumimoji="1" lang="en-US" altLang="ko-KR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MZ</a:t>
            </a: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세대는 새로운 대안으로 주식에 관심을 갖기 시작한지 </a:t>
            </a:r>
            <a:r>
              <a:rPr kumimoji="1" lang="ko-KR" altLang="en-US" sz="2400" i="1" dirty="0" err="1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오래이며</a:t>
            </a:r>
            <a:r>
              <a:rPr kumimoji="1" lang="en-US" altLang="ko-KR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국내 주식 투자 인구는 천 만명을 넘었을 것이란 관측이 나오고 있다</a:t>
            </a:r>
            <a:r>
              <a:rPr kumimoji="1" lang="en-US" altLang="ko-KR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미국의 </a:t>
            </a:r>
            <a:r>
              <a:rPr kumimoji="1" lang="ko-KR" altLang="en-US" sz="2400" i="1" dirty="0" err="1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테이퍼링과</a:t>
            </a:r>
            <a:r>
              <a:rPr kumimoji="1" lang="ko-KR" altLang="en-US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현상으로 인해 주식 시장이 어떻게 변화할지 모르는 과도기에 주식 종가 예측은 유의미한 분석이 될 수 있을 것이다</a:t>
            </a:r>
            <a:r>
              <a:rPr kumimoji="1" lang="en-US" altLang="ko-KR" sz="2400" i="1" dirty="0">
                <a:solidFill>
                  <a:schemeClr val="bg1">
                    <a:alpha val="76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37614-9C37-4753-BC88-1BC57DFA663F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sz="28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5954286" y="5981700"/>
            <a:ext cx="647619" cy="2857143"/>
            <a:chOff x="10150476" y="5891898"/>
            <a:chExt cx="647619" cy="28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0476" y="5891898"/>
              <a:ext cx="647619" cy="2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0000" y="5715033"/>
            <a:ext cx="647619" cy="3123810"/>
            <a:chOff x="11496190" y="5625231"/>
            <a:chExt cx="647619" cy="31238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6190" y="5625231"/>
              <a:ext cx="647619" cy="31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45715" y="4855672"/>
            <a:ext cx="647619" cy="3983171"/>
            <a:chOff x="12841905" y="5339517"/>
            <a:chExt cx="647619" cy="34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1905" y="5339517"/>
              <a:ext cx="647619" cy="340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1429" y="4644045"/>
            <a:ext cx="647619" cy="4194798"/>
            <a:chOff x="14187619" y="5225231"/>
            <a:chExt cx="647619" cy="35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7619" y="5225231"/>
              <a:ext cx="647619" cy="3523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7143" y="4553129"/>
            <a:ext cx="647619" cy="4285714"/>
            <a:chOff x="15533333" y="4463327"/>
            <a:chExt cx="647619" cy="42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333" y="4463327"/>
              <a:ext cx="647619" cy="4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CE69599-02D0-5D45-BDF7-AAB9C79BC06B}"/>
              </a:ext>
            </a:extLst>
          </p:cNvPr>
          <p:cNvCxnSpPr/>
          <p:nvPr/>
        </p:nvCxnSpPr>
        <p:spPr>
          <a:xfrm>
            <a:off x="5000248" y="9130413"/>
            <a:ext cx="7772400" cy="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6A998C-3FCD-5E4B-A2F1-4BD130BAB84A}"/>
              </a:ext>
            </a:extLst>
          </p:cNvPr>
          <p:cNvSpPr txBox="1"/>
          <p:nvPr/>
        </p:nvSpPr>
        <p:spPr>
          <a:xfrm>
            <a:off x="5720891" y="92850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018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년말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B76C8-9EED-F944-AC3B-B57AAE27DEFD}"/>
              </a:ext>
            </a:extLst>
          </p:cNvPr>
          <p:cNvSpPr txBox="1"/>
          <p:nvPr/>
        </p:nvSpPr>
        <p:spPr>
          <a:xfrm>
            <a:off x="7066605" y="92850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019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년말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10EF99-B4FB-BE42-84BC-8B470AB6064A}"/>
              </a:ext>
            </a:extLst>
          </p:cNvPr>
          <p:cNvSpPr txBox="1"/>
          <p:nvPr/>
        </p:nvSpPr>
        <p:spPr>
          <a:xfrm>
            <a:off x="8385714" y="92850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년말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76BF70-37B8-D842-B0D6-EC46DC9FCA3D}"/>
              </a:ext>
            </a:extLst>
          </p:cNvPr>
          <p:cNvSpPr txBox="1"/>
          <p:nvPr/>
        </p:nvSpPr>
        <p:spPr>
          <a:xfrm>
            <a:off x="9851008" y="9285031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021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endParaRPr kumimoji="1" lang="en-US" altLang="ko-KR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월말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C389F-5277-9A4C-9DCC-25FDCD1BD75F}"/>
              </a:ext>
            </a:extLst>
          </p:cNvPr>
          <p:cNvSpPr txBox="1"/>
          <p:nvPr/>
        </p:nvSpPr>
        <p:spPr>
          <a:xfrm>
            <a:off x="11209140" y="927670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endParaRPr kumimoji="1" lang="en-US" altLang="ko-KR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월말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A8389-12CC-E748-BE84-38E9731A4F30}"/>
              </a:ext>
            </a:extLst>
          </p:cNvPr>
          <p:cNvSpPr txBox="1"/>
          <p:nvPr/>
        </p:nvSpPr>
        <p:spPr>
          <a:xfrm>
            <a:off x="5411667" y="1629444"/>
            <a:ext cx="710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</a:t>
            </a:r>
            <a:r>
              <a:rPr kumimoji="1" lang="ko-KR" altLang="en-US" sz="4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계좌 수와 투자 인구</a:t>
            </a:r>
            <a:endParaRPr kumimoji="1" lang="ko-Kore-KR" altLang="en-US" sz="4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53C66-074F-014B-9C9E-44501B89FCB8}"/>
              </a:ext>
            </a:extLst>
          </p:cNvPr>
          <p:cNvSpPr txBox="1"/>
          <p:nvPr/>
        </p:nvSpPr>
        <p:spPr>
          <a:xfrm>
            <a:off x="6818413" y="2436223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kumimoji="1" lang="en-US" altLang="ko-KR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</a:t>
            </a:r>
            <a:r>
              <a:rPr kumimoji="1" lang="en-US" altLang="ko-KR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</a:t>
            </a:r>
            <a:r>
              <a:rPr kumimoji="1" lang="en-US" altLang="ko-KR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금융투자협회</a:t>
            </a:r>
            <a:r>
              <a:rPr kumimoji="1" lang="en-US" altLang="ko-KR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b="1" dirty="0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b="1" dirty="0" err="1">
                <a:solidFill>
                  <a:srgbClr val="9482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예탁결제원</a:t>
            </a:r>
            <a:endParaRPr kumimoji="1" lang="ko-Kore-KR" altLang="en-US" b="1" dirty="0">
              <a:solidFill>
                <a:srgbClr val="9482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6ED171-6474-7140-B5FC-6B7930DFFDD8}"/>
              </a:ext>
            </a:extLst>
          </p:cNvPr>
          <p:cNvSpPr txBox="1"/>
          <p:nvPr/>
        </p:nvSpPr>
        <p:spPr>
          <a:xfrm>
            <a:off x="8513308" y="438744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3549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FBBD05-61FE-6943-905D-697C8D8A98E6}"/>
              </a:ext>
            </a:extLst>
          </p:cNvPr>
          <p:cNvSpPr txBox="1"/>
          <p:nvPr/>
        </p:nvSpPr>
        <p:spPr>
          <a:xfrm>
            <a:off x="5825086" y="55303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2702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F1F2F9-F61C-3045-A5A4-E61E030FA928}"/>
              </a:ext>
            </a:extLst>
          </p:cNvPr>
          <p:cNvSpPr txBox="1"/>
          <p:nvPr/>
        </p:nvSpPr>
        <p:spPr>
          <a:xfrm>
            <a:off x="7167594" y="52079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2936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AB4147-E09F-034D-B50A-8320F74769F4}"/>
              </a:ext>
            </a:extLst>
          </p:cNvPr>
          <p:cNvSpPr txBox="1"/>
          <p:nvPr/>
        </p:nvSpPr>
        <p:spPr>
          <a:xfrm>
            <a:off x="9862229" y="417582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3690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044A09-D8FC-9A44-8730-291B1630F4FD}"/>
              </a:ext>
            </a:extLst>
          </p:cNvPr>
          <p:cNvSpPr txBox="1"/>
          <p:nvPr/>
        </p:nvSpPr>
        <p:spPr>
          <a:xfrm>
            <a:off x="11220361" y="411065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3788</a:t>
            </a:r>
            <a:r>
              <a:rPr kumimoji="1" lang="ko-KR" altLang="en-US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endParaRPr kumimoji="1" lang="ko-Kore-KR" altLang="en-US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 설명선[R] 10">
            <a:extLst>
              <a:ext uri="{FF2B5EF4-FFF2-40B4-BE49-F238E27FC236}">
                <a16:creationId xmlns:a16="http://schemas.microsoft.com/office/drawing/2014/main" id="{7D9C9FD5-7BCF-4D4B-BE74-6AD17BAC585B}"/>
              </a:ext>
            </a:extLst>
          </p:cNvPr>
          <p:cNvSpPr/>
          <p:nvPr/>
        </p:nvSpPr>
        <p:spPr>
          <a:xfrm>
            <a:off x="4163761" y="3078075"/>
            <a:ext cx="2667000" cy="1489763"/>
          </a:xfrm>
          <a:prstGeom prst="wedgeRectCallout">
            <a:avLst>
              <a:gd name="adj1" fmla="val 42024"/>
              <a:gd name="adj2" fmla="val 81680"/>
            </a:avLst>
          </a:prstGeom>
          <a:solidFill>
            <a:srgbClr val="826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A3F22-294A-2048-AD25-394D4FB5C135}"/>
              </a:ext>
            </a:extLst>
          </p:cNvPr>
          <p:cNvSpPr txBox="1"/>
          <p:nvPr/>
        </p:nvSpPr>
        <p:spPr>
          <a:xfrm>
            <a:off x="4249958" y="3379200"/>
            <a:ext cx="2494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</a:t>
            </a:r>
            <a:r>
              <a:rPr kumimoji="1"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</a:t>
            </a:r>
            <a:endParaRPr kumimoji="1"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sz="28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활동계좌</a:t>
            </a:r>
            <a:r>
              <a:rPr kumimoji="1"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kumimoji="1"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kumimoji="1"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ore-KR" altLang="en-US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0F36DC-D1EC-554E-AD43-3914F37BECA7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595078-535A-C043-BA9E-E8E75C842BE1}"/>
              </a:ext>
            </a:extLst>
          </p:cNvPr>
          <p:cNvSpPr/>
          <p:nvPr/>
        </p:nvSpPr>
        <p:spPr>
          <a:xfrm>
            <a:off x="3581400" y="8503493"/>
            <a:ext cx="11353800" cy="1212007"/>
          </a:xfrm>
          <a:prstGeom prst="rect">
            <a:avLst/>
          </a:prstGeom>
          <a:solidFill>
            <a:srgbClr val="69468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5D40AB-CF3A-CE47-BFDC-8540E0BA8D32}"/>
              </a:ext>
            </a:extLst>
          </p:cNvPr>
          <p:cNvSpPr txBox="1"/>
          <p:nvPr/>
        </p:nvSpPr>
        <p:spPr>
          <a:xfrm>
            <a:off x="7017446" y="266700"/>
            <a:ext cx="42508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00D4D-0AFF-BD47-9BB0-134494F253CE}"/>
              </a:ext>
            </a:extLst>
          </p:cNvPr>
          <p:cNvSpPr txBox="1"/>
          <p:nvPr/>
        </p:nvSpPr>
        <p:spPr>
          <a:xfrm>
            <a:off x="5619750" y="1439465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ore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ore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ore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직 장 인  </a:t>
            </a:r>
            <a:r>
              <a:rPr kumimoji="1" lang="en-US" altLang="ko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83%,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en-US" altLang="ko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kumimoji="1" lang="ko-KR" altLang="en-US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 금 은 투 자  중 </a:t>
            </a:r>
            <a:r>
              <a:rPr kumimoji="1" lang="en-US" altLang="ko-KR" sz="28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kumimoji="1" lang="ko-Kore-KR" altLang="en-US" sz="28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C14D0F-7F08-8B42-898B-0666A523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02" b="7481"/>
          <a:stretch/>
        </p:blipFill>
        <p:spPr>
          <a:xfrm>
            <a:off x="5380482" y="2089484"/>
            <a:ext cx="7524750" cy="61782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4B8EE8-66F4-454F-8B9C-37560BB4D2C8}"/>
              </a:ext>
            </a:extLst>
          </p:cNvPr>
          <p:cNvSpPr txBox="1"/>
          <p:nvPr/>
        </p:nvSpPr>
        <p:spPr>
          <a:xfrm>
            <a:off x="2723007" y="8601666"/>
            <a:ext cx="12839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MZ세대가 이처럼 직접 투자에 관심을 갖게 된 계기 중 가장 큰 특징은 바로 </a:t>
            </a:r>
            <a:r>
              <a:rPr lang="ko-Kore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저금리 시대</a:t>
            </a:r>
            <a:r>
              <a:rPr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이기 때문이다. </a:t>
            </a:r>
            <a:endParaRPr lang="en-US" altLang="ko-Kore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저금리 기조가 이어지고 더 이상 근로소득으로는 계층 사다리 올라타기가 불가능하다는 풍조가 확산되면서 </a:t>
            </a:r>
            <a:endParaRPr lang="en-US" altLang="ko-Kore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비교적 자산 모으기에 관심이 적었던 2030세대에서도 </a:t>
            </a:r>
            <a:r>
              <a:rPr lang="ko-Kore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재테크가 필수</a:t>
            </a:r>
            <a:r>
              <a:rPr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자리를 잡고 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252B9E-9B5D-4A8C-8372-0F9E2DEFF5C1}"/>
              </a:ext>
            </a:extLst>
          </p:cNvPr>
          <p:cNvSpPr txBox="1"/>
          <p:nvPr/>
        </p:nvSpPr>
        <p:spPr>
          <a:xfrm>
            <a:off x="228600" y="1458085"/>
            <a:ext cx="7790475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양적완화란</a:t>
            </a:r>
            <a:r>
              <a:rPr lang="en-US" altLang="ko-KR" sz="4400" b="1" i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400" b="1" i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63FDA-9D58-4748-AFA2-0838D8156BBB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473C1-2133-264B-BFDB-E15B055A3A9E}"/>
              </a:ext>
            </a:extLst>
          </p:cNvPr>
          <p:cNvSpPr/>
          <p:nvPr/>
        </p:nvSpPr>
        <p:spPr>
          <a:xfrm>
            <a:off x="-1143" y="2481442"/>
            <a:ext cx="18288000" cy="2179045"/>
          </a:xfrm>
          <a:prstGeom prst="rect">
            <a:avLst/>
          </a:prstGeom>
          <a:solidFill>
            <a:srgbClr val="82659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C3541-920F-4B40-B8E0-CCF3DD6AA0AE}"/>
              </a:ext>
            </a:extLst>
          </p:cNvPr>
          <p:cNvSpPr txBox="1"/>
          <p:nvPr/>
        </p:nvSpPr>
        <p:spPr>
          <a:xfrm>
            <a:off x="228600" y="5626513"/>
            <a:ext cx="7790475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테이퍼링이란</a:t>
            </a:r>
            <a:r>
              <a:rPr lang="en-US" altLang="ko-KR" sz="4400" b="1" i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400" b="1" i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D09E6-7E06-6048-B80B-4D73FD9DE45D}"/>
              </a:ext>
            </a:extLst>
          </p:cNvPr>
          <p:cNvSpPr txBox="1"/>
          <p:nvPr/>
        </p:nvSpPr>
        <p:spPr>
          <a:xfrm>
            <a:off x="534543" y="3134773"/>
            <a:ext cx="1615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ore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중앙은행이</a:t>
            </a:r>
            <a:r>
              <a:rPr kumimoji="1"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국채나 다른 금융상품을 사들임</a:t>
            </a:r>
            <a:r>
              <a:rPr kumimoji="1"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매입</a:t>
            </a:r>
            <a:r>
              <a:rPr kumimoji="1"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으로써</a:t>
            </a:r>
            <a:r>
              <a:rPr kumimoji="1"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통화를 시중에 직접 공급해 경기를 부양하는 통화정책</a:t>
            </a:r>
            <a:endParaRPr kumimoji="1" lang="ko-Kore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7D1C1-187F-5F46-A7ED-1AED3E566AA6}"/>
              </a:ext>
            </a:extLst>
          </p:cNvPr>
          <p:cNvSpPr/>
          <p:nvPr/>
        </p:nvSpPr>
        <p:spPr>
          <a:xfrm>
            <a:off x="0" y="6649870"/>
            <a:ext cx="18288000" cy="2179045"/>
          </a:xfrm>
          <a:prstGeom prst="rect">
            <a:avLst/>
          </a:prstGeom>
          <a:solidFill>
            <a:srgbClr val="82659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1973A-63FD-5847-84BD-2B3E3BE4AC8F}"/>
              </a:ext>
            </a:extLst>
          </p:cNvPr>
          <p:cNvSpPr txBox="1"/>
          <p:nvPr/>
        </p:nvSpPr>
        <p:spPr>
          <a:xfrm>
            <a:off x="534543" y="7477782"/>
            <a:ext cx="161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정부가 경제 위기를 대처하기 위해 취했던 양적 완화의 규모를 점진적으로 축소해 나가는 것</a:t>
            </a:r>
            <a:endParaRPr kumimoji="1" lang="ko-Kore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28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9B4572F-B2CA-0B48-B152-B68294B888AC}"/>
              </a:ext>
            </a:extLst>
          </p:cNvPr>
          <p:cNvGraphicFramePr/>
          <p:nvPr/>
        </p:nvGraphicFramePr>
        <p:xfrm>
          <a:off x="3981450" y="856858"/>
          <a:ext cx="10363200" cy="690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1463FDA-9D58-4748-AFA2-0838D8156BBB}"/>
              </a:ext>
            </a:extLst>
          </p:cNvPr>
          <p:cNvSpPr txBox="1"/>
          <p:nvPr/>
        </p:nvSpPr>
        <p:spPr>
          <a:xfrm>
            <a:off x="5984080" y="282798"/>
            <a:ext cx="631755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6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</a:t>
            </a:r>
            <a:endParaRPr lang="ko-KR" altLang="en-US" sz="2800" b="1" spc="600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473C1-2133-264B-BFDB-E15B055A3A9E}"/>
              </a:ext>
            </a:extLst>
          </p:cNvPr>
          <p:cNvSpPr/>
          <p:nvPr/>
        </p:nvSpPr>
        <p:spPr>
          <a:xfrm>
            <a:off x="-1143" y="7690872"/>
            <a:ext cx="18288000" cy="2133600"/>
          </a:xfrm>
          <a:prstGeom prst="rect">
            <a:avLst/>
          </a:prstGeom>
          <a:solidFill>
            <a:srgbClr val="82659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4AEFF-A3A4-134C-8585-DB344521B494}"/>
              </a:ext>
            </a:extLst>
          </p:cNvPr>
          <p:cNvSpPr txBox="1"/>
          <p:nvPr/>
        </p:nvSpPr>
        <p:spPr>
          <a:xfrm>
            <a:off x="781050" y="7418844"/>
            <a:ext cx="1676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kumimoji="1" lang="ko-KR" altLang="en-US" sz="2400" b="1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테이퍼링이</a:t>
            </a:r>
            <a:r>
              <a:rPr kumimoji="1" lang="ko-KR" altLang="en-US" sz="2400" b="1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 주가에 미치는 영향</a:t>
            </a:r>
            <a:r>
              <a:rPr kumimoji="1" lang="en-US" altLang="ko-KR" sz="2400" b="1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?</a:t>
            </a:r>
          </a:p>
          <a:p>
            <a:endParaRPr kumimoji="1"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kumimoji="1" lang="ko-KR" altLang="en-US" sz="2400" dirty="0">
                <a:latin typeface="KoPubDotum_Pro Medium" pitchFamily="2" charset="-127"/>
                <a:ea typeface="KoPubDotum_Pro Medium" pitchFamily="2" charset="-127"/>
              </a:rPr>
              <a:t>경기가 불황인 상태에서 </a:t>
            </a:r>
            <a:r>
              <a:rPr kumimoji="1"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테이퍼링은</a:t>
            </a:r>
            <a:r>
              <a:rPr kumimoji="1" lang="ko-KR" altLang="en-US" sz="2400" dirty="0">
                <a:latin typeface="KoPubDotum_Pro Medium" pitchFamily="2" charset="-127"/>
                <a:ea typeface="KoPubDotum_Pro Medium" pitchFamily="2" charset="-127"/>
              </a:rPr>
              <a:t> 저금리로 인하여 발생하는 유동성의 증가와 돈의 가치가 하락하게 되고 주식의 가격이 급격히 올라가 주가 상승에 영향을 미치게 되며</a:t>
            </a:r>
            <a:r>
              <a:rPr kumimoji="1" lang="en-US" altLang="ko-KR" sz="2400" dirty="0"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kumimoji="1"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이로인해</a:t>
            </a:r>
            <a:r>
              <a:rPr kumimoji="1" lang="ko-KR" altLang="en-US" sz="2400" dirty="0">
                <a:latin typeface="KoPubDotum_Pro Medium" pitchFamily="2" charset="-127"/>
                <a:ea typeface="KoPubDotum_Pro Medium" pitchFamily="2" charset="-127"/>
              </a:rPr>
              <a:t> 경기가 개선되거나 회복단계에서는 </a:t>
            </a:r>
            <a:r>
              <a:rPr kumimoji="1"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테이퍼링은</a:t>
            </a:r>
            <a:r>
              <a:rPr kumimoji="1" lang="ko-KR" altLang="en-US" sz="2400" dirty="0">
                <a:latin typeface="KoPubDotum_Pro Medium" pitchFamily="2" charset="-127"/>
                <a:ea typeface="KoPubDotum_Pro Medium" pitchFamily="2" charset="-127"/>
              </a:rPr>
              <a:t> 금리 상승으로 인해 신흥국 투자 자금을 회수하게 되고 주가 하락까지 이어지는 영향을 받을 수도 있게 됩니다</a:t>
            </a:r>
            <a:r>
              <a:rPr kumimoji="1"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endParaRPr kumimoji="1" lang="ko-Kore-KR" altLang="en-US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1214</Words>
  <Application>Microsoft Office PowerPoint</Application>
  <PresentationFormat>사용자 지정</PresentationFormat>
  <Paragraphs>277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Calibri</vt:lpstr>
      <vt:lpstr>KOPUBDOTUM_PRO MEDIUM</vt:lpstr>
      <vt:lpstr>나눔바른고딕</vt:lpstr>
      <vt:lpstr>NanumBarunGothic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김윤명</cp:lastModifiedBy>
  <cp:revision>26</cp:revision>
  <dcterms:created xsi:type="dcterms:W3CDTF">2022-01-06T18:19:27Z</dcterms:created>
  <dcterms:modified xsi:type="dcterms:W3CDTF">2023-09-07T00:56:13Z</dcterms:modified>
</cp:coreProperties>
</file>